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3" r:id="rId5"/>
    <p:sldId id="272" r:id="rId6"/>
    <p:sldId id="265" r:id="rId7"/>
    <p:sldId id="259" r:id="rId8"/>
    <p:sldId id="260" r:id="rId9"/>
    <p:sldId id="262" r:id="rId10"/>
    <p:sldId id="261" r:id="rId11"/>
    <p:sldId id="263" r:id="rId12"/>
    <p:sldId id="266" r:id="rId13"/>
    <p:sldId id="275" r:id="rId14"/>
    <p:sldId id="268" r:id="rId15"/>
    <p:sldId id="276" r:id="rId16"/>
    <p:sldId id="277"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23" autoAdjust="0"/>
    <p:restoredTop sz="94660"/>
  </p:normalViewPr>
  <p:slideViewPr>
    <p:cSldViewPr snapToGrid="0">
      <p:cViewPr varScale="1">
        <p:scale>
          <a:sx n="113" d="100"/>
          <a:sy n="113" d="100"/>
        </p:scale>
        <p:origin x="32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862" b="1" i="0" u="none" strike="noStrike" kern="1200" cap="all" spc="0" baseline="0">
                <a:solidFill>
                  <a:prstClr val="black">
                    <a:lumMod val="65000"/>
                    <a:lumOff val="35000"/>
                  </a:prstClr>
                </a:solidFill>
                <a:latin typeface="+mn-lt"/>
                <a:ea typeface="+mn-ea"/>
                <a:cs typeface="+mn-cs"/>
              </a:defRPr>
            </a:pPr>
            <a:r>
              <a:rPr lang="en-US" sz="1862" b="1" i="0" u="none" strike="noStrike" kern="1200" cap="all" spc="0" baseline="0" dirty="0" smtClean="0">
                <a:solidFill>
                  <a:prstClr val="black">
                    <a:lumMod val="65000"/>
                    <a:lumOff val="35000"/>
                  </a:prstClr>
                </a:solidFill>
                <a:latin typeface="+mn-lt"/>
                <a:ea typeface="+mn-ea"/>
                <a:cs typeface="+mn-cs"/>
              </a:rPr>
              <a:t>Gross </a:t>
            </a:r>
            <a:r>
              <a:rPr lang="en-US" sz="1862" b="1" i="0" u="none" strike="noStrike" kern="1200" cap="all" spc="0" baseline="0" dirty="0">
                <a:solidFill>
                  <a:prstClr val="black">
                    <a:lumMod val="65000"/>
                    <a:lumOff val="35000"/>
                  </a:prstClr>
                </a:solidFill>
                <a:latin typeface="+mn-lt"/>
                <a:ea typeface="+mn-ea"/>
                <a:cs typeface="+mn-cs"/>
              </a:rPr>
              <a:t>enrolment ratio, post-secondary </a:t>
            </a:r>
            <a:r>
              <a:rPr lang="en-US" sz="1862" b="1" i="0" u="none" strike="noStrike" kern="1200" cap="all" spc="0" baseline="0" dirty="0" smtClean="0">
                <a:solidFill>
                  <a:prstClr val="black">
                    <a:lumMod val="65000"/>
                    <a:lumOff val="35000"/>
                  </a:prstClr>
                </a:solidFill>
                <a:latin typeface="+mn-lt"/>
                <a:ea typeface="+mn-ea"/>
                <a:cs typeface="+mn-cs"/>
              </a:rPr>
              <a:t>non-tertiary in 2013 (%)</a:t>
            </a:r>
            <a:endParaRPr lang="en-US" sz="1862" b="1" i="0" u="none" strike="noStrike" kern="1200" cap="all" spc="0" baseline="0" dirty="0">
              <a:solidFill>
                <a:prstClr val="black">
                  <a:lumMod val="65000"/>
                  <a:lumOff val="35000"/>
                </a:prstClr>
              </a:solidFill>
              <a:latin typeface="+mn-lt"/>
              <a:ea typeface="+mn-ea"/>
              <a:cs typeface="+mn-cs"/>
            </a:endParaRPr>
          </a:p>
        </c:rich>
      </c:tx>
      <c:overlay val="0"/>
      <c:spPr>
        <a:noFill/>
        <a:ln>
          <a:noFill/>
        </a:ln>
        <a:effectLst/>
      </c:spPr>
      <c:txPr>
        <a:bodyPr rot="0" spcFirstLastPara="1" vertOverflow="ellipsis" vert="horz" wrap="square" anchor="ctr" anchorCtr="1"/>
        <a:lstStyle/>
        <a:p>
          <a:pPr algn="ctr" rtl="0">
            <a:defRPr lang="en-US" sz="1862" b="1" i="0" u="none" strike="noStrike" kern="1200" cap="all" spc="0" baseline="0">
              <a:solidFill>
                <a:prstClr val="black">
                  <a:lumMod val="65000"/>
                  <a:lumOff val="35000"/>
                </a:prst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1"/>
              <c:layout>
                <c:manualLayout>
                  <c:x val="-7.1524966261808784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2"/>
              <c:layout>
                <c:manualLayout>
                  <c:x val="-7.1524966261808367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3"/>
              <c:layout>
                <c:manualLayout>
                  <c:x val="-5.0493941293775525E-3"/>
                  <c:y val="-1.1549139070132422E-16"/>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4"/>
              <c:layout>
                <c:manualLayout>
                  <c:x val="-9.547819680434683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7.152496626180754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6"/>
              <c:layout>
                <c:manualLayout>
                  <c:x val="-1.1797032455963247E-2"/>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7"/>
              <c:layout>
                <c:manualLayout>
                  <c:x val="-6.9010098434053669E-3"/>
                  <c:y val="-2.8872847675331054E-17"/>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Georgia</c:v>
                </c:pt>
                <c:pt idx="1">
                  <c:v>Latvia</c:v>
                </c:pt>
                <c:pt idx="2">
                  <c:v>Austria</c:v>
                </c:pt>
                <c:pt idx="3">
                  <c:v>Switzerland</c:v>
                </c:pt>
                <c:pt idx="4">
                  <c:v>Azerbaijan</c:v>
                </c:pt>
                <c:pt idx="5">
                  <c:v>Germany</c:v>
                </c:pt>
                <c:pt idx="6">
                  <c:v>Estonia</c:v>
                </c:pt>
                <c:pt idx="7">
                  <c:v>Czech Republic</c:v>
                </c:pt>
              </c:strCache>
            </c:strRef>
          </c:cat>
          <c:val>
            <c:numRef>
              <c:f>Sheet1!$B$2:$B$9</c:f>
              <c:numCache>
                <c:formatCode>General</c:formatCode>
                <c:ptCount val="8"/>
                <c:pt idx="0">
                  <c:v>0.56999999999999995</c:v>
                </c:pt>
                <c:pt idx="1">
                  <c:v>6.59</c:v>
                </c:pt>
                <c:pt idx="2">
                  <c:v>6.67</c:v>
                </c:pt>
                <c:pt idx="3">
                  <c:v>13.87</c:v>
                </c:pt>
                <c:pt idx="4">
                  <c:v>24.08</c:v>
                </c:pt>
                <c:pt idx="5">
                  <c:v>31.5</c:v>
                </c:pt>
                <c:pt idx="6">
                  <c:v>32.82</c:v>
                </c:pt>
                <c:pt idx="7">
                  <c:v>47.18</c:v>
                </c:pt>
              </c:numCache>
            </c:numRef>
          </c:val>
        </c:ser>
        <c:dLbls>
          <c:dLblPos val="inEnd"/>
          <c:showLegendKey val="0"/>
          <c:showVal val="1"/>
          <c:showCatName val="0"/>
          <c:showSerName val="0"/>
          <c:showPercent val="0"/>
          <c:showBubbleSize val="0"/>
        </c:dLbls>
        <c:gapWidth val="182"/>
        <c:axId val="203208768"/>
        <c:axId val="203210448"/>
      </c:barChart>
      <c:catAx>
        <c:axId val="203208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3210448"/>
        <c:crosses val="autoZero"/>
        <c:auto val="1"/>
        <c:lblAlgn val="ctr"/>
        <c:lblOffset val="100"/>
        <c:noMultiLvlLbl val="0"/>
      </c:catAx>
      <c:valAx>
        <c:axId val="2032104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3208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r>
              <a:rPr lang="en-US" dirty="0" smtClean="0"/>
              <a:t>Share of</a:t>
            </a:r>
            <a:r>
              <a:rPr lang="en-US" baseline="0" dirty="0" smtClean="0"/>
              <a:t> students by study fields</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Number of students in Public and Private Vocational Education Institutions' Education Programs </c:v>
                </c:pt>
              </c:strCache>
            </c:strRef>
          </c:tx>
          <c:dPt>
            <c:idx val="0"/>
            <c:bubble3D val="0"/>
            <c:spPr>
              <a:solidFill>
                <a:schemeClr val="accent1"/>
              </a:solidFill>
              <a:ln>
                <a:noFill/>
              </a:ln>
              <a:effectLst>
                <a:outerShdw blurRad="317500" algn="ctr" rotWithShape="0">
                  <a:prstClr val="black">
                    <a:alpha val="25000"/>
                  </a:prstClr>
                </a:outerShdw>
              </a:effectLst>
            </c:spPr>
          </c:dPt>
          <c:dPt>
            <c:idx val="1"/>
            <c:bubble3D val="0"/>
            <c:spPr>
              <a:solidFill>
                <a:schemeClr val="accent2"/>
              </a:solidFill>
              <a:ln>
                <a:noFill/>
              </a:ln>
              <a:effectLst>
                <a:outerShdw blurRad="317500" algn="ctr" rotWithShape="0">
                  <a:prstClr val="black">
                    <a:alpha val="25000"/>
                  </a:prstClr>
                </a:outerShdw>
              </a:effectLst>
            </c:spPr>
          </c:dPt>
          <c:dPt>
            <c:idx val="2"/>
            <c:bubble3D val="0"/>
            <c:spPr>
              <a:solidFill>
                <a:schemeClr val="accent3"/>
              </a:solidFill>
              <a:ln>
                <a:noFill/>
              </a:ln>
              <a:effectLst>
                <a:outerShdw blurRad="317500" algn="ctr" rotWithShape="0">
                  <a:prstClr val="black">
                    <a:alpha val="25000"/>
                  </a:prstClr>
                </a:outerShdw>
              </a:effectLst>
            </c:spPr>
          </c:dPt>
          <c:dPt>
            <c:idx val="3"/>
            <c:bubble3D val="0"/>
            <c:spPr>
              <a:solidFill>
                <a:schemeClr val="accent4"/>
              </a:solidFill>
              <a:ln>
                <a:noFill/>
              </a:ln>
              <a:effectLst>
                <a:outerShdw blurRad="317500" algn="ctr" rotWithShape="0">
                  <a:prstClr val="black">
                    <a:alpha val="25000"/>
                  </a:prstClr>
                </a:outerShdw>
              </a:effectLst>
            </c:spPr>
          </c:dPt>
          <c:dPt>
            <c:idx val="4"/>
            <c:bubble3D val="0"/>
            <c:spPr>
              <a:solidFill>
                <a:schemeClr val="accent5"/>
              </a:solidFill>
              <a:ln>
                <a:noFill/>
              </a:ln>
              <a:effectLst>
                <a:outerShdw blurRad="317500" algn="ctr" rotWithShape="0">
                  <a:prstClr val="black">
                    <a:alpha val="25000"/>
                  </a:prstClr>
                </a:outerShdw>
              </a:effectLst>
            </c:spPr>
          </c:dPt>
          <c:dPt>
            <c:idx val="5"/>
            <c:bubble3D val="0"/>
            <c:spPr>
              <a:solidFill>
                <a:schemeClr val="accent6"/>
              </a:solidFill>
              <a:ln>
                <a:noFill/>
              </a:ln>
              <a:effectLst>
                <a:outerShdw blurRad="317500" algn="ctr" rotWithShape="0">
                  <a:prstClr val="black">
                    <a:alpha val="25000"/>
                  </a:prstClr>
                </a:outerShdw>
              </a:effectLst>
            </c:spPr>
          </c:dPt>
          <c:dPt>
            <c:idx val="6"/>
            <c:bubble3D val="0"/>
            <c:spPr>
              <a:solidFill>
                <a:schemeClr val="accent1">
                  <a:lumMod val="60000"/>
                </a:schemeClr>
              </a:solidFill>
              <a:ln>
                <a:noFill/>
              </a:ln>
              <a:effectLst>
                <a:outerShdw blurRad="317500" algn="ctr" rotWithShape="0">
                  <a:prstClr val="black">
                    <a:alpha val="25000"/>
                  </a:prstClr>
                </a:outerShdw>
              </a:effectLst>
            </c:spPr>
          </c:dPt>
          <c:dLbls>
            <c:dLbl>
              <c:idx val="1"/>
              <c:layout>
                <c:manualLayout>
                  <c:x val="-0.21488119958438287"/>
                  <c:y val="9.9443398728860197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1429777642429843"/>
                      <c:h val="0.19397000789265983"/>
                    </c:manualLayout>
                  </c15:layout>
                </c:ext>
              </c:extLst>
            </c:dLbl>
            <c:dLbl>
              <c:idx val="2"/>
              <c:layout>
                <c:manualLayout>
                  <c:x val="-3.8580922270882147E-2"/>
                  <c:y val="-0.17601746834195287"/>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21433088222192345"/>
                  <c:y val="-7.9685536545500868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2314380753524396"/>
                      <c:h val="0.14784530386740333"/>
                    </c:manualLayout>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Sheet1!$A$2:$A$8</c:f>
              <c:strCache>
                <c:ptCount val="7"/>
                <c:pt idx="0">
                  <c:v>Agricultural Sciences</c:v>
                </c:pt>
                <c:pt idx="1">
                  <c:v>Business Administration</c:v>
                </c:pt>
                <c:pt idx="2">
                  <c:v>Engineering</c:v>
                </c:pt>
                <c:pt idx="3">
                  <c:v>Interdisciplinary</c:v>
                </c:pt>
                <c:pt idx="4">
                  <c:v>Law</c:v>
                </c:pt>
                <c:pt idx="5">
                  <c:v>Art</c:v>
                </c:pt>
                <c:pt idx="6">
                  <c:v>Health</c:v>
                </c:pt>
              </c:strCache>
            </c:strRef>
          </c:cat>
          <c:val>
            <c:numRef>
              <c:f>Sheet1!$B$2:$B$8</c:f>
              <c:numCache>
                <c:formatCode>0</c:formatCode>
                <c:ptCount val="7"/>
                <c:pt idx="0">
                  <c:v>10</c:v>
                </c:pt>
                <c:pt idx="1">
                  <c:v>22</c:v>
                </c:pt>
                <c:pt idx="2">
                  <c:v>32</c:v>
                </c:pt>
                <c:pt idx="3">
                  <c:v>8</c:v>
                </c:pt>
                <c:pt idx="4">
                  <c:v>5</c:v>
                </c:pt>
                <c:pt idx="5">
                  <c:v>8</c:v>
                </c:pt>
                <c:pt idx="6">
                  <c:v>15</c:v>
                </c:pt>
              </c:numCache>
            </c:numRef>
          </c:val>
        </c:ser>
        <c:dLbls>
          <c:dLblPos val="in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b="1" dirty="0"/>
              <a:t>Occupation of </a:t>
            </a:r>
            <a:r>
              <a:rPr lang="en-US" b="1" dirty="0" smtClean="0"/>
              <a:t>VET</a:t>
            </a:r>
            <a:r>
              <a:rPr lang="en-US" b="1" baseline="0" dirty="0" smtClean="0"/>
              <a:t> </a:t>
            </a:r>
            <a:r>
              <a:rPr lang="en-US" b="1" dirty="0" smtClean="0"/>
              <a:t>graduates (</a:t>
            </a:r>
            <a:r>
              <a:rPr lang="en-US" b="1" dirty="0"/>
              <a:t>2014)</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Unemployed</c:v>
                </c:pt>
              </c:strCache>
            </c:strRef>
          </c:tx>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dLbl>
              <c:idx val="0"/>
              <c:layout/>
              <c:tx>
                <c:rich>
                  <a:bodyPr/>
                  <a:lstStyle/>
                  <a:p>
                    <a:r>
                      <a:rPr lang="en-US" smtClean="0"/>
                      <a:t>46%</a:t>
                    </a:r>
                    <a:endParaRPr lang="en-US"/>
                  </a:p>
                </c:rich>
              </c:tx>
              <c:dLblPos val="in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Unemployed</c:v>
                </c:pt>
              </c:strCache>
            </c:strRef>
          </c:cat>
          <c:val>
            <c:numRef>
              <c:f>Sheet1!$B$2</c:f>
              <c:numCache>
                <c:formatCode>0</c:formatCode>
                <c:ptCount val="1"/>
                <c:pt idx="0">
                  <c:v>45.9</c:v>
                </c:pt>
              </c:numCache>
            </c:numRef>
          </c:val>
        </c:ser>
        <c:ser>
          <c:idx val="1"/>
          <c:order val="1"/>
          <c:tx>
            <c:strRef>
              <c:f>Sheet1!$C$1</c:f>
              <c:strCache>
                <c:ptCount val="1"/>
                <c:pt idx="0">
                  <c:v>Employed </c:v>
                </c:pt>
              </c:strCache>
            </c:strRef>
          </c:tx>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dLbl>
              <c:idx val="0"/>
              <c:layout/>
              <c:tx>
                <c:rich>
                  <a:bodyPr/>
                  <a:lstStyle/>
                  <a:p>
                    <a:r>
                      <a:rPr lang="en-US" smtClean="0"/>
                      <a:t>40%</a:t>
                    </a:r>
                    <a:endParaRPr lang="en-US"/>
                  </a:p>
                </c:rich>
              </c:tx>
              <c:dLblPos val="in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Unemployed</c:v>
                </c:pt>
              </c:strCache>
            </c:strRef>
          </c:cat>
          <c:val>
            <c:numRef>
              <c:f>Sheet1!$C$2</c:f>
              <c:numCache>
                <c:formatCode>0</c:formatCode>
                <c:ptCount val="1"/>
                <c:pt idx="0">
                  <c:v>39.5</c:v>
                </c:pt>
              </c:numCache>
            </c:numRef>
          </c:val>
        </c:ser>
        <c:ser>
          <c:idx val="2"/>
          <c:order val="2"/>
          <c:tx>
            <c:strRef>
              <c:f>Sheet1!$D$1</c:f>
              <c:strCache>
                <c:ptCount val="1"/>
                <c:pt idx="0">
                  <c:v>Self-employed</c:v>
                </c:pt>
              </c:strCache>
            </c:strRef>
          </c:tx>
          <c:spPr>
            <a:gradFill rotWithShape="1">
              <a:gsLst>
                <a:gs pos="0">
                  <a:schemeClr val="accent3">
                    <a:shade val="85000"/>
                    <a:satMod val="130000"/>
                  </a:schemeClr>
                </a:gs>
                <a:gs pos="34000">
                  <a:schemeClr val="accent3">
                    <a:shade val="87000"/>
                    <a:satMod val="125000"/>
                  </a:schemeClr>
                </a:gs>
                <a:gs pos="70000">
                  <a:schemeClr val="accent3">
                    <a:tint val="100000"/>
                    <a:shade val="90000"/>
                    <a:satMod val="130000"/>
                  </a:schemeClr>
                </a:gs>
                <a:gs pos="100000">
                  <a:schemeClr val="accent3">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dLbl>
              <c:idx val="0"/>
              <c:layout/>
              <c:tx>
                <c:rich>
                  <a:bodyPr/>
                  <a:lstStyle/>
                  <a:p>
                    <a:r>
                      <a:rPr lang="en-US" smtClean="0"/>
                      <a:t>5%</a:t>
                    </a:r>
                    <a:endParaRPr lang="en-US"/>
                  </a:p>
                </c:rich>
              </c:tx>
              <c:dLblPos val="in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Unemployed</c:v>
                </c:pt>
              </c:strCache>
            </c:strRef>
          </c:cat>
          <c:val>
            <c:numRef>
              <c:f>Sheet1!$D$2</c:f>
              <c:numCache>
                <c:formatCode>0</c:formatCode>
                <c:ptCount val="1"/>
                <c:pt idx="0">
                  <c:v>5</c:v>
                </c:pt>
              </c:numCache>
            </c:numRef>
          </c:val>
        </c:ser>
        <c:ser>
          <c:idx val="3"/>
          <c:order val="3"/>
          <c:tx>
            <c:strRef>
              <c:f>Sheet1!$E$1</c:f>
              <c:strCache>
                <c:ptCount val="1"/>
                <c:pt idx="0">
                  <c:v>Other</c:v>
                </c:pt>
              </c:strCache>
            </c:strRef>
          </c:tx>
          <c:spPr>
            <a:gradFill rotWithShape="1">
              <a:gsLst>
                <a:gs pos="0">
                  <a:schemeClr val="accent4">
                    <a:shade val="85000"/>
                    <a:satMod val="130000"/>
                  </a:schemeClr>
                </a:gs>
                <a:gs pos="34000">
                  <a:schemeClr val="accent4">
                    <a:shade val="87000"/>
                    <a:satMod val="125000"/>
                  </a:schemeClr>
                </a:gs>
                <a:gs pos="70000">
                  <a:schemeClr val="accent4">
                    <a:tint val="100000"/>
                    <a:shade val="90000"/>
                    <a:satMod val="130000"/>
                  </a:schemeClr>
                </a:gs>
                <a:gs pos="100000">
                  <a:schemeClr val="accent4">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dLbl>
              <c:idx val="0"/>
              <c:layout/>
              <c:tx>
                <c:rich>
                  <a:bodyPr/>
                  <a:lstStyle/>
                  <a:p>
                    <a:fld id="{966B4112-6585-4C7A-801E-5629822420FB}" type="VALUE">
                      <a:rPr lang="en-US" smtClean="0"/>
                      <a:pPr/>
                      <a:t>[VALUE]</a:t>
                    </a:fld>
                    <a:r>
                      <a:rPr lang="en-US" smtClean="0"/>
                      <a:t>%</a:t>
                    </a:r>
                  </a:p>
                </c:rich>
              </c:tx>
              <c:dLblPos val="in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Unemployed</c:v>
                </c:pt>
              </c:strCache>
            </c:strRef>
          </c:cat>
          <c:val>
            <c:numRef>
              <c:f>Sheet1!$E$2</c:f>
              <c:numCache>
                <c:formatCode>0</c:formatCode>
                <c:ptCount val="1"/>
                <c:pt idx="0">
                  <c:v>17.100000000000001</c:v>
                </c:pt>
              </c:numCache>
            </c:numRef>
          </c:val>
        </c:ser>
        <c:dLbls>
          <c:dLblPos val="inEnd"/>
          <c:showLegendKey val="0"/>
          <c:showVal val="1"/>
          <c:showCatName val="0"/>
          <c:showSerName val="0"/>
          <c:showPercent val="0"/>
          <c:showBubbleSize val="0"/>
        </c:dLbls>
        <c:gapWidth val="100"/>
        <c:overlap val="-24"/>
        <c:axId val="203216048"/>
        <c:axId val="203216608"/>
      </c:barChart>
      <c:catAx>
        <c:axId val="203216048"/>
        <c:scaling>
          <c:orientation val="minMax"/>
        </c:scaling>
        <c:delete val="1"/>
        <c:axPos val="b"/>
        <c:numFmt formatCode="General" sourceLinked="1"/>
        <c:majorTickMark val="none"/>
        <c:minorTickMark val="none"/>
        <c:tickLblPos val="nextTo"/>
        <c:crossAx val="203216608"/>
        <c:crosses val="autoZero"/>
        <c:auto val="1"/>
        <c:lblAlgn val="ctr"/>
        <c:lblOffset val="100"/>
        <c:noMultiLvlLbl val="0"/>
      </c:catAx>
      <c:valAx>
        <c:axId val="2032166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32160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B311DE-AB1A-466E-9925-38903EE8AD24}"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en-US"/>
        </a:p>
      </dgm:t>
    </dgm:pt>
    <dgm:pt modelId="{F6CC489B-605A-4207-81EB-6E2068D8E3C9}">
      <dgm:prSet phldrT="[Text]" custT="1"/>
      <dgm:spPr/>
      <dgm:t>
        <a:bodyPr/>
        <a:lstStyle/>
        <a:p>
          <a:r>
            <a:rPr lang="en-US" sz="1400" b="0" dirty="0" smtClean="0"/>
            <a:t>First stage: </a:t>
          </a:r>
          <a:r>
            <a:rPr lang="en-US" sz="1400" b="1" dirty="0" smtClean="0"/>
            <a:t>Aptitude tests </a:t>
          </a:r>
          <a:r>
            <a:rPr lang="en-US" sz="1400" b="0" dirty="0" smtClean="0"/>
            <a:t>to identify individuals with entrepreneurial traits, knowledge and skills </a:t>
          </a:r>
          <a:endParaRPr lang="en-US" sz="1400" b="0" dirty="0"/>
        </a:p>
      </dgm:t>
    </dgm:pt>
    <dgm:pt modelId="{D91841C5-D6D2-4945-A866-BA50F87133C7}" type="sibTrans" cxnId="{6BA3B150-3BDE-4BCD-A773-0355E040DEAD}">
      <dgm:prSet/>
      <dgm:spPr/>
      <dgm:t>
        <a:bodyPr/>
        <a:lstStyle/>
        <a:p>
          <a:endParaRPr lang="en-US" sz="2400"/>
        </a:p>
      </dgm:t>
    </dgm:pt>
    <dgm:pt modelId="{5D1C60E4-985C-4641-B834-8726DA58EA20}" type="parTrans" cxnId="{6BA3B150-3BDE-4BCD-A773-0355E040DEAD}">
      <dgm:prSet/>
      <dgm:spPr/>
      <dgm:t>
        <a:bodyPr/>
        <a:lstStyle/>
        <a:p>
          <a:endParaRPr lang="en-US" sz="2400"/>
        </a:p>
      </dgm:t>
    </dgm:pt>
    <dgm:pt modelId="{3B972986-420E-4294-A2C2-8B63880F42B0}">
      <dgm:prSet phldrT="[Text]" custT="1"/>
      <dgm:spPr/>
      <dgm:t>
        <a:bodyPr/>
        <a:lstStyle/>
        <a:p>
          <a:r>
            <a:rPr lang="en-US" sz="1400" b="0" dirty="0" smtClean="0"/>
            <a:t>Second stage: </a:t>
          </a:r>
          <a:r>
            <a:rPr lang="en-US" sz="1400" b="1" dirty="0" smtClean="0"/>
            <a:t>Business idea/plan competition  </a:t>
          </a:r>
          <a:endParaRPr lang="en-US" sz="1400" b="1" dirty="0"/>
        </a:p>
      </dgm:t>
    </dgm:pt>
    <dgm:pt modelId="{B9DB83BD-A61C-45FF-BB57-20D20E6C0FC5}" type="sibTrans" cxnId="{02702533-4CFC-471F-ADE9-9D2BE0F87335}">
      <dgm:prSet/>
      <dgm:spPr/>
      <dgm:t>
        <a:bodyPr/>
        <a:lstStyle/>
        <a:p>
          <a:endParaRPr lang="en-US" sz="2400"/>
        </a:p>
      </dgm:t>
    </dgm:pt>
    <dgm:pt modelId="{6F2E0F4C-B2D5-4A30-B114-9DC1D2D2F65F}" type="parTrans" cxnId="{02702533-4CFC-471F-ADE9-9D2BE0F87335}">
      <dgm:prSet/>
      <dgm:spPr/>
      <dgm:t>
        <a:bodyPr/>
        <a:lstStyle/>
        <a:p>
          <a:endParaRPr lang="en-US" sz="2400"/>
        </a:p>
      </dgm:t>
    </dgm:pt>
    <dgm:pt modelId="{07FAA497-D462-4D5D-8F42-F980BC15345E}">
      <dgm:prSet phldrT="[Text]" custT="1"/>
      <dgm:spPr/>
      <dgm:t>
        <a:bodyPr/>
        <a:lstStyle/>
        <a:p>
          <a:r>
            <a:rPr lang="en-US" sz="1400" b="0" dirty="0" smtClean="0"/>
            <a:t>Fourth stage: </a:t>
          </a:r>
          <a:r>
            <a:rPr lang="en-US" sz="1400" b="1" dirty="0" smtClean="0"/>
            <a:t>“Entrepreneurship Academy” established by the GCCI and other business association to provide mentorship support and a framework for small business incubation </a:t>
          </a:r>
          <a:endParaRPr lang="en-US" sz="1400" b="1" dirty="0"/>
        </a:p>
      </dgm:t>
    </dgm:pt>
    <dgm:pt modelId="{0F3E7F25-CECF-4D57-B906-F5EE3FF246C0}" type="sibTrans" cxnId="{6A09E974-F685-41A0-85D2-FBDC15A46799}">
      <dgm:prSet/>
      <dgm:spPr/>
      <dgm:t>
        <a:bodyPr/>
        <a:lstStyle/>
        <a:p>
          <a:endParaRPr lang="en-US" sz="2400"/>
        </a:p>
      </dgm:t>
    </dgm:pt>
    <dgm:pt modelId="{9D43E171-581F-44BC-8B63-0B019504FB2D}" type="parTrans" cxnId="{6A09E974-F685-41A0-85D2-FBDC15A46799}">
      <dgm:prSet/>
      <dgm:spPr/>
      <dgm:t>
        <a:bodyPr/>
        <a:lstStyle/>
        <a:p>
          <a:endParaRPr lang="en-US" sz="2400"/>
        </a:p>
      </dgm:t>
    </dgm:pt>
    <dgm:pt modelId="{96B6E929-F531-4DB9-BEFB-8E2383BBC92C}">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b="0" dirty="0" smtClean="0"/>
            <a:t>Third stage:  </a:t>
          </a:r>
          <a:r>
            <a:rPr lang="en-US" sz="1400" b="1" dirty="0" smtClean="0"/>
            <a:t>National business idea/plan competition, jointly administered by an association of  VET colleges, GCCI and other business associations</a:t>
          </a:r>
          <a:endParaRPr lang="en-US" sz="1400" b="1" dirty="0"/>
        </a:p>
      </dgm:t>
    </dgm:pt>
    <dgm:pt modelId="{9E6720CC-0E31-4F31-9213-985EBDF3BAB0}" type="sibTrans" cxnId="{C4A71733-B0DC-4F96-882D-5B91188D8E6C}">
      <dgm:prSet/>
      <dgm:spPr/>
      <dgm:t>
        <a:bodyPr/>
        <a:lstStyle/>
        <a:p>
          <a:endParaRPr lang="en-US" sz="2400"/>
        </a:p>
      </dgm:t>
    </dgm:pt>
    <dgm:pt modelId="{B9123AA2-EB46-4C98-B38A-052F1BDEA64C}" type="parTrans" cxnId="{C4A71733-B0DC-4F96-882D-5B91188D8E6C}">
      <dgm:prSet/>
      <dgm:spPr/>
      <dgm:t>
        <a:bodyPr/>
        <a:lstStyle/>
        <a:p>
          <a:endParaRPr lang="en-US" sz="2400"/>
        </a:p>
      </dgm:t>
    </dgm:pt>
    <dgm:pt modelId="{018BA246-9103-4D22-B71C-5D610C1A44C1}">
      <dgm:prSet custT="1"/>
      <dgm:spPr>
        <a:solidFill>
          <a:schemeClr val="bg1">
            <a:alpha val="90000"/>
          </a:schemeClr>
        </a:solidFill>
        <a:ln>
          <a:solidFill>
            <a:schemeClr val="bg1"/>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1400" b="1" dirty="0" smtClean="0"/>
        </a:p>
      </dgm:t>
    </dgm:pt>
    <dgm:pt modelId="{C6E80C5C-B24B-471C-8727-B623384FDD66}" type="sibTrans" cxnId="{64EDB2B4-F549-4634-9646-62DA0AF9DF75}">
      <dgm:prSet/>
      <dgm:spPr/>
      <dgm:t>
        <a:bodyPr/>
        <a:lstStyle/>
        <a:p>
          <a:endParaRPr lang="en-US"/>
        </a:p>
      </dgm:t>
    </dgm:pt>
    <dgm:pt modelId="{254F085C-E520-4EED-A1D7-E67606A86A0E}" type="parTrans" cxnId="{64EDB2B4-F549-4634-9646-62DA0AF9DF75}">
      <dgm:prSet/>
      <dgm:spPr/>
      <dgm:t>
        <a:bodyPr/>
        <a:lstStyle/>
        <a:p>
          <a:endParaRPr lang="en-US"/>
        </a:p>
      </dgm:t>
    </dgm:pt>
    <dgm:pt modelId="{74F029C3-D039-48C6-BBBB-E50623C5FABE}" type="pres">
      <dgm:prSet presAssocID="{CBB311DE-AB1A-466E-9925-38903EE8AD24}" presName="linear" presStyleCnt="0">
        <dgm:presLayoutVars>
          <dgm:dir/>
          <dgm:animLvl val="lvl"/>
          <dgm:resizeHandles val="exact"/>
        </dgm:presLayoutVars>
      </dgm:prSet>
      <dgm:spPr/>
      <dgm:t>
        <a:bodyPr/>
        <a:lstStyle/>
        <a:p>
          <a:endParaRPr lang="en-US"/>
        </a:p>
      </dgm:t>
    </dgm:pt>
    <dgm:pt modelId="{5D418598-A2D9-4724-91D0-06EA239C6EF4}" type="pres">
      <dgm:prSet presAssocID="{F6CC489B-605A-4207-81EB-6E2068D8E3C9}" presName="parentLin" presStyleCnt="0"/>
      <dgm:spPr/>
    </dgm:pt>
    <dgm:pt modelId="{7179E59D-6A94-4A44-B1D5-9469CD690552}" type="pres">
      <dgm:prSet presAssocID="{F6CC489B-605A-4207-81EB-6E2068D8E3C9}" presName="parentLeftMargin" presStyleLbl="node1" presStyleIdx="0" presStyleCnt="4"/>
      <dgm:spPr/>
      <dgm:t>
        <a:bodyPr/>
        <a:lstStyle/>
        <a:p>
          <a:endParaRPr lang="en-US"/>
        </a:p>
      </dgm:t>
    </dgm:pt>
    <dgm:pt modelId="{53E3C56F-B337-47A3-ABEF-4778C702DBB9}" type="pres">
      <dgm:prSet presAssocID="{F6CC489B-605A-4207-81EB-6E2068D8E3C9}" presName="parentText" presStyleLbl="node1" presStyleIdx="0" presStyleCnt="4" custScaleY="260602">
        <dgm:presLayoutVars>
          <dgm:chMax val="0"/>
          <dgm:bulletEnabled val="1"/>
        </dgm:presLayoutVars>
      </dgm:prSet>
      <dgm:spPr/>
      <dgm:t>
        <a:bodyPr/>
        <a:lstStyle/>
        <a:p>
          <a:endParaRPr lang="en-US"/>
        </a:p>
      </dgm:t>
    </dgm:pt>
    <dgm:pt modelId="{970127DA-330F-455F-A24D-7A2134195532}" type="pres">
      <dgm:prSet presAssocID="{F6CC489B-605A-4207-81EB-6E2068D8E3C9}" presName="negativeSpace" presStyleCnt="0"/>
      <dgm:spPr/>
    </dgm:pt>
    <dgm:pt modelId="{1A0EBC70-BFA4-446D-981A-FA8E2222A1DF}" type="pres">
      <dgm:prSet presAssocID="{F6CC489B-605A-4207-81EB-6E2068D8E3C9}" presName="childText" presStyleLbl="conFgAcc1" presStyleIdx="0" presStyleCnt="4">
        <dgm:presLayoutVars>
          <dgm:bulletEnabled val="1"/>
        </dgm:presLayoutVars>
      </dgm:prSet>
      <dgm:spPr>
        <a:solidFill>
          <a:schemeClr val="bg1">
            <a:alpha val="90000"/>
          </a:schemeClr>
        </a:solidFill>
        <a:ln>
          <a:solidFill>
            <a:schemeClr val="bg1"/>
          </a:solidFill>
        </a:ln>
      </dgm:spPr>
      <dgm:t>
        <a:bodyPr/>
        <a:lstStyle/>
        <a:p>
          <a:endParaRPr lang="en-US"/>
        </a:p>
      </dgm:t>
    </dgm:pt>
    <dgm:pt modelId="{58538E23-AFC6-4620-AEE8-ADCF8F3F47CC}" type="pres">
      <dgm:prSet presAssocID="{D91841C5-D6D2-4945-A866-BA50F87133C7}" presName="spaceBetweenRectangles" presStyleCnt="0"/>
      <dgm:spPr/>
    </dgm:pt>
    <dgm:pt modelId="{F367FDCB-1497-4573-99A2-F69758219E14}" type="pres">
      <dgm:prSet presAssocID="{3B972986-420E-4294-A2C2-8B63880F42B0}" presName="parentLin" presStyleCnt="0"/>
      <dgm:spPr/>
    </dgm:pt>
    <dgm:pt modelId="{136570F7-7521-4A26-BF6B-6F81CBB96540}" type="pres">
      <dgm:prSet presAssocID="{3B972986-420E-4294-A2C2-8B63880F42B0}" presName="parentLeftMargin" presStyleLbl="node1" presStyleIdx="0" presStyleCnt="4"/>
      <dgm:spPr/>
      <dgm:t>
        <a:bodyPr/>
        <a:lstStyle/>
        <a:p>
          <a:endParaRPr lang="en-US"/>
        </a:p>
      </dgm:t>
    </dgm:pt>
    <dgm:pt modelId="{F12A25E3-3FE4-4F6F-8941-70DD644BFE3A}" type="pres">
      <dgm:prSet presAssocID="{3B972986-420E-4294-A2C2-8B63880F42B0}" presName="parentText" presStyleLbl="node1" presStyleIdx="1" presStyleCnt="4" custScaleY="159315">
        <dgm:presLayoutVars>
          <dgm:chMax val="0"/>
          <dgm:bulletEnabled val="1"/>
        </dgm:presLayoutVars>
      </dgm:prSet>
      <dgm:spPr/>
      <dgm:t>
        <a:bodyPr/>
        <a:lstStyle/>
        <a:p>
          <a:endParaRPr lang="en-US"/>
        </a:p>
      </dgm:t>
    </dgm:pt>
    <dgm:pt modelId="{B6BC9DF1-66FA-415A-AB5F-600E94EE833B}" type="pres">
      <dgm:prSet presAssocID="{3B972986-420E-4294-A2C2-8B63880F42B0}" presName="negativeSpace" presStyleCnt="0"/>
      <dgm:spPr/>
    </dgm:pt>
    <dgm:pt modelId="{3EB11E0F-1153-4AD1-9406-D47776A3C8D6}" type="pres">
      <dgm:prSet presAssocID="{3B972986-420E-4294-A2C2-8B63880F42B0}" presName="childText" presStyleLbl="conFgAcc1" presStyleIdx="1" presStyleCnt="4" custScaleY="253519">
        <dgm:presLayoutVars>
          <dgm:bulletEnabled val="1"/>
        </dgm:presLayoutVars>
      </dgm:prSet>
      <dgm:spPr>
        <a:solidFill>
          <a:schemeClr val="bg1">
            <a:alpha val="90000"/>
          </a:schemeClr>
        </a:solidFill>
        <a:ln>
          <a:solidFill>
            <a:schemeClr val="bg1"/>
          </a:solidFill>
        </a:ln>
      </dgm:spPr>
      <dgm:t>
        <a:bodyPr/>
        <a:lstStyle/>
        <a:p>
          <a:endParaRPr lang="en-US"/>
        </a:p>
      </dgm:t>
    </dgm:pt>
    <dgm:pt modelId="{49904FDA-FDAD-4178-B8E5-B7200C48D44B}" type="pres">
      <dgm:prSet presAssocID="{B9DB83BD-A61C-45FF-BB57-20D20E6C0FC5}" presName="spaceBetweenRectangles" presStyleCnt="0"/>
      <dgm:spPr/>
    </dgm:pt>
    <dgm:pt modelId="{0D972653-BB72-4F69-8834-BF0FF723FADE}" type="pres">
      <dgm:prSet presAssocID="{96B6E929-F531-4DB9-BEFB-8E2383BBC92C}" presName="parentLin" presStyleCnt="0"/>
      <dgm:spPr/>
    </dgm:pt>
    <dgm:pt modelId="{A27355D1-5F5F-4A38-BECC-959AD805A99A}" type="pres">
      <dgm:prSet presAssocID="{96B6E929-F531-4DB9-BEFB-8E2383BBC92C}" presName="parentLeftMargin" presStyleLbl="node1" presStyleIdx="1" presStyleCnt="4"/>
      <dgm:spPr/>
      <dgm:t>
        <a:bodyPr/>
        <a:lstStyle/>
        <a:p>
          <a:endParaRPr lang="en-US"/>
        </a:p>
      </dgm:t>
    </dgm:pt>
    <dgm:pt modelId="{79EE7CC2-2985-41E3-9432-D78177A2EA38}" type="pres">
      <dgm:prSet presAssocID="{96B6E929-F531-4DB9-BEFB-8E2383BBC92C}" presName="parentText" presStyleLbl="node1" presStyleIdx="2" presStyleCnt="4" custScaleY="291917">
        <dgm:presLayoutVars>
          <dgm:chMax val="0"/>
          <dgm:bulletEnabled val="1"/>
        </dgm:presLayoutVars>
      </dgm:prSet>
      <dgm:spPr/>
      <dgm:t>
        <a:bodyPr/>
        <a:lstStyle/>
        <a:p>
          <a:endParaRPr lang="en-US"/>
        </a:p>
      </dgm:t>
    </dgm:pt>
    <dgm:pt modelId="{25CBFBF5-934C-4142-82B9-8E56560BEA55}" type="pres">
      <dgm:prSet presAssocID="{96B6E929-F531-4DB9-BEFB-8E2383BBC92C}" presName="negativeSpace" presStyleCnt="0"/>
      <dgm:spPr/>
    </dgm:pt>
    <dgm:pt modelId="{13A55B03-9D47-4886-A351-187E9643BE33}" type="pres">
      <dgm:prSet presAssocID="{96B6E929-F531-4DB9-BEFB-8E2383BBC92C}" presName="childText" presStyleLbl="conFgAcc1" presStyleIdx="2" presStyleCnt="4">
        <dgm:presLayoutVars>
          <dgm:bulletEnabled val="1"/>
        </dgm:presLayoutVars>
      </dgm:prSet>
      <dgm:spPr>
        <a:solidFill>
          <a:schemeClr val="bg1">
            <a:alpha val="90000"/>
          </a:schemeClr>
        </a:solidFill>
        <a:ln>
          <a:solidFill>
            <a:schemeClr val="bg1"/>
          </a:solidFill>
        </a:ln>
      </dgm:spPr>
      <dgm:t>
        <a:bodyPr/>
        <a:lstStyle/>
        <a:p>
          <a:endParaRPr lang="en-US"/>
        </a:p>
      </dgm:t>
    </dgm:pt>
    <dgm:pt modelId="{2B655DCA-1F68-42CE-939C-BEC8E6644A30}" type="pres">
      <dgm:prSet presAssocID="{9E6720CC-0E31-4F31-9213-985EBDF3BAB0}" presName="spaceBetweenRectangles" presStyleCnt="0"/>
      <dgm:spPr/>
    </dgm:pt>
    <dgm:pt modelId="{82452417-4A3F-4412-91CD-15F40F85375B}" type="pres">
      <dgm:prSet presAssocID="{07FAA497-D462-4D5D-8F42-F980BC15345E}" presName="parentLin" presStyleCnt="0"/>
      <dgm:spPr/>
    </dgm:pt>
    <dgm:pt modelId="{34218CB7-6B9F-42B1-BBB8-1EDDE15D2F9B}" type="pres">
      <dgm:prSet presAssocID="{07FAA497-D462-4D5D-8F42-F980BC15345E}" presName="parentLeftMargin" presStyleLbl="node1" presStyleIdx="2" presStyleCnt="4"/>
      <dgm:spPr/>
      <dgm:t>
        <a:bodyPr/>
        <a:lstStyle/>
        <a:p>
          <a:endParaRPr lang="en-US"/>
        </a:p>
      </dgm:t>
    </dgm:pt>
    <dgm:pt modelId="{B408074A-E2EB-4D54-9C8A-7E1E60D3DDBA}" type="pres">
      <dgm:prSet presAssocID="{07FAA497-D462-4D5D-8F42-F980BC15345E}" presName="parentText" presStyleLbl="node1" presStyleIdx="3" presStyleCnt="4" custScaleY="310456">
        <dgm:presLayoutVars>
          <dgm:chMax val="0"/>
          <dgm:bulletEnabled val="1"/>
        </dgm:presLayoutVars>
      </dgm:prSet>
      <dgm:spPr/>
      <dgm:t>
        <a:bodyPr/>
        <a:lstStyle/>
        <a:p>
          <a:endParaRPr lang="en-US"/>
        </a:p>
      </dgm:t>
    </dgm:pt>
    <dgm:pt modelId="{CA831BB0-2247-4925-8777-F21988B0D82C}" type="pres">
      <dgm:prSet presAssocID="{07FAA497-D462-4D5D-8F42-F980BC15345E}" presName="negativeSpace" presStyleCnt="0"/>
      <dgm:spPr/>
    </dgm:pt>
    <dgm:pt modelId="{F592B2C0-F761-44F2-BA85-E27F9E1683BD}" type="pres">
      <dgm:prSet presAssocID="{07FAA497-D462-4D5D-8F42-F980BC15345E}" presName="childText" presStyleLbl="conFgAcc1" presStyleIdx="3" presStyleCnt="4" custLinFactNeighborX="-11578">
        <dgm:presLayoutVars>
          <dgm:bulletEnabled val="1"/>
        </dgm:presLayoutVars>
      </dgm:prSet>
      <dgm:spPr/>
      <dgm:t>
        <a:bodyPr/>
        <a:lstStyle/>
        <a:p>
          <a:endParaRPr lang="en-US"/>
        </a:p>
      </dgm:t>
    </dgm:pt>
  </dgm:ptLst>
  <dgm:cxnLst>
    <dgm:cxn modelId="{F5BD4F76-9B7B-4A67-BD3F-47646C5444CA}" type="presOf" srcId="{07FAA497-D462-4D5D-8F42-F980BC15345E}" destId="{B408074A-E2EB-4D54-9C8A-7E1E60D3DDBA}" srcOrd="1" destOrd="0" presId="urn:microsoft.com/office/officeart/2005/8/layout/list1"/>
    <dgm:cxn modelId="{C4A71733-B0DC-4F96-882D-5B91188D8E6C}" srcId="{CBB311DE-AB1A-466E-9925-38903EE8AD24}" destId="{96B6E929-F531-4DB9-BEFB-8E2383BBC92C}" srcOrd="2" destOrd="0" parTransId="{B9123AA2-EB46-4C98-B38A-052F1BDEA64C}" sibTransId="{9E6720CC-0E31-4F31-9213-985EBDF3BAB0}"/>
    <dgm:cxn modelId="{B5BC9086-7D1B-4A77-BDE1-DDDCD4DDBF30}" type="presOf" srcId="{018BA246-9103-4D22-B71C-5D610C1A44C1}" destId="{F592B2C0-F761-44F2-BA85-E27F9E1683BD}" srcOrd="0" destOrd="0" presId="urn:microsoft.com/office/officeart/2005/8/layout/list1"/>
    <dgm:cxn modelId="{038DA463-3CE5-468E-B2F8-215FD2E1DA42}" type="presOf" srcId="{07FAA497-D462-4D5D-8F42-F980BC15345E}" destId="{34218CB7-6B9F-42B1-BBB8-1EDDE15D2F9B}" srcOrd="0" destOrd="0" presId="urn:microsoft.com/office/officeart/2005/8/layout/list1"/>
    <dgm:cxn modelId="{DEFB8A47-1BED-4CCC-BAD8-419B04AD3DB4}" type="presOf" srcId="{F6CC489B-605A-4207-81EB-6E2068D8E3C9}" destId="{53E3C56F-B337-47A3-ABEF-4778C702DBB9}" srcOrd="1" destOrd="0" presId="urn:microsoft.com/office/officeart/2005/8/layout/list1"/>
    <dgm:cxn modelId="{E4382A69-45EE-4ACA-9E94-6E17DDB1F40D}" type="presOf" srcId="{96B6E929-F531-4DB9-BEFB-8E2383BBC92C}" destId="{79EE7CC2-2985-41E3-9432-D78177A2EA38}" srcOrd="1" destOrd="0" presId="urn:microsoft.com/office/officeart/2005/8/layout/list1"/>
    <dgm:cxn modelId="{64EDB2B4-F549-4634-9646-62DA0AF9DF75}" srcId="{07FAA497-D462-4D5D-8F42-F980BC15345E}" destId="{018BA246-9103-4D22-B71C-5D610C1A44C1}" srcOrd="0" destOrd="0" parTransId="{254F085C-E520-4EED-A1D7-E67606A86A0E}" sibTransId="{C6E80C5C-B24B-471C-8727-B623384FDD66}"/>
    <dgm:cxn modelId="{FE6C635E-EC1F-4A49-BBDF-25D6E251D177}" type="presOf" srcId="{96B6E929-F531-4DB9-BEFB-8E2383BBC92C}" destId="{A27355D1-5F5F-4A38-BECC-959AD805A99A}" srcOrd="0" destOrd="0" presId="urn:microsoft.com/office/officeart/2005/8/layout/list1"/>
    <dgm:cxn modelId="{02702533-4CFC-471F-ADE9-9D2BE0F87335}" srcId="{CBB311DE-AB1A-466E-9925-38903EE8AD24}" destId="{3B972986-420E-4294-A2C2-8B63880F42B0}" srcOrd="1" destOrd="0" parTransId="{6F2E0F4C-B2D5-4A30-B114-9DC1D2D2F65F}" sibTransId="{B9DB83BD-A61C-45FF-BB57-20D20E6C0FC5}"/>
    <dgm:cxn modelId="{8F6BFDAA-B0BB-4C77-B1F9-A692BA618E23}" type="presOf" srcId="{3B972986-420E-4294-A2C2-8B63880F42B0}" destId="{F12A25E3-3FE4-4F6F-8941-70DD644BFE3A}" srcOrd="1" destOrd="0" presId="urn:microsoft.com/office/officeart/2005/8/layout/list1"/>
    <dgm:cxn modelId="{8D0AED29-A747-4924-A558-EC13C4A074BE}" type="presOf" srcId="{3B972986-420E-4294-A2C2-8B63880F42B0}" destId="{136570F7-7521-4A26-BF6B-6F81CBB96540}" srcOrd="0" destOrd="0" presId="urn:microsoft.com/office/officeart/2005/8/layout/list1"/>
    <dgm:cxn modelId="{91733AC9-5BFC-41DD-9F67-1D9ADB5D5A0F}" type="presOf" srcId="{F6CC489B-605A-4207-81EB-6E2068D8E3C9}" destId="{7179E59D-6A94-4A44-B1D5-9469CD690552}" srcOrd="0" destOrd="0" presId="urn:microsoft.com/office/officeart/2005/8/layout/list1"/>
    <dgm:cxn modelId="{6BA3B150-3BDE-4BCD-A773-0355E040DEAD}" srcId="{CBB311DE-AB1A-466E-9925-38903EE8AD24}" destId="{F6CC489B-605A-4207-81EB-6E2068D8E3C9}" srcOrd="0" destOrd="0" parTransId="{5D1C60E4-985C-4641-B834-8726DA58EA20}" sibTransId="{D91841C5-D6D2-4945-A866-BA50F87133C7}"/>
    <dgm:cxn modelId="{39F1A5A2-CB0A-45A1-975F-F5935DD9F2D4}" type="presOf" srcId="{CBB311DE-AB1A-466E-9925-38903EE8AD24}" destId="{74F029C3-D039-48C6-BBBB-E50623C5FABE}" srcOrd="0" destOrd="0" presId="urn:microsoft.com/office/officeart/2005/8/layout/list1"/>
    <dgm:cxn modelId="{6A09E974-F685-41A0-85D2-FBDC15A46799}" srcId="{CBB311DE-AB1A-466E-9925-38903EE8AD24}" destId="{07FAA497-D462-4D5D-8F42-F980BC15345E}" srcOrd="3" destOrd="0" parTransId="{9D43E171-581F-44BC-8B63-0B019504FB2D}" sibTransId="{0F3E7F25-CECF-4D57-B906-F5EE3FF246C0}"/>
    <dgm:cxn modelId="{B82322F9-07BF-4B74-81BA-1C08A45B0B9A}" type="presParOf" srcId="{74F029C3-D039-48C6-BBBB-E50623C5FABE}" destId="{5D418598-A2D9-4724-91D0-06EA239C6EF4}" srcOrd="0" destOrd="0" presId="urn:microsoft.com/office/officeart/2005/8/layout/list1"/>
    <dgm:cxn modelId="{BA562176-0D08-42E2-A6BC-F250E78DB646}" type="presParOf" srcId="{5D418598-A2D9-4724-91D0-06EA239C6EF4}" destId="{7179E59D-6A94-4A44-B1D5-9469CD690552}" srcOrd="0" destOrd="0" presId="urn:microsoft.com/office/officeart/2005/8/layout/list1"/>
    <dgm:cxn modelId="{9373B8A7-E076-4194-B8CE-2D9D21272B82}" type="presParOf" srcId="{5D418598-A2D9-4724-91D0-06EA239C6EF4}" destId="{53E3C56F-B337-47A3-ABEF-4778C702DBB9}" srcOrd="1" destOrd="0" presId="urn:microsoft.com/office/officeart/2005/8/layout/list1"/>
    <dgm:cxn modelId="{4C31AA23-BB7D-4905-AFE4-96BE90254044}" type="presParOf" srcId="{74F029C3-D039-48C6-BBBB-E50623C5FABE}" destId="{970127DA-330F-455F-A24D-7A2134195532}" srcOrd="1" destOrd="0" presId="urn:microsoft.com/office/officeart/2005/8/layout/list1"/>
    <dgm:cxn modelId="{812A3E6D-E8EE-4684-ACE0-9DBD8A33D574}" type="presParOf" srcId="{74F029C3-D039-48C6-BBBB-E50623C5FABE}" destId="{1A0EBC70-BFA4-446D-981A-FA8E2222A1DF}" srcOrd="2" destOrd="0" presId="urn:microsoft.com/office/officeart/2005/8/layout/list1"/>
    <dgm:cxn modelId="{D39E1D8E-4183-40E5-90CD-30101E92EFF6}" type="presParOf" srcId="{74F029C3-D039-48C6-BBBB-E50623C5FABE}" destId="{58538E23-AFC6-4620-AEE8-ADCF8F3F47CC}" srcOrd="3" destOrd="0" presId="urn:microsoft.com/office/officeart/2005/8/layout/list1"/>
    <dgm:cxn modelId="{C7F05329-26AC-425F-B9E7-8FB7D66B08B7}" type="presParOf" srcId="{74F029C3-D039-48C6-BBBB-E50623C5FABE}" destId="{F367FDCB-1497-4573-99A2-F69758219E14}" srcOrd="4" destOrd="0" presId="urn:microsoft.com/office/officeart/2005/8/layout/list1"/>
    <dgm:cxn modelId="{D80E1D45-41CC-4C84-9A56-4960B2B7C1F2}" type="presParOf" srcId="{F367FDCB-1497-4573-99A2-F69758219E14}" destId="{136570F7-7521-4A26-BF6B-6F81CBB96540}" srcOrd="0" destOrd="0" presId="urn:microsoft.com/office/officeart/2005/8/layout/list1"/>
    <dgm:cxn modelId="{24A626F6-6537-48A6-B3F4-12A4208DDB85}" type="presParOf" srcId="{F367FDCB-1497-4573-99A2-F69758219E14}" destId="{F12A25E3-3FE4-4F6F-8941-70DD644BFE3A}" srcOrd="1" destOrd="0" presId="urn:microsoft.com/office/officeart/2005/8/layout/list1"/>
    <dgm:cxn modelId="{29458D7E-5192-4D8E-A23C-73873DEF5B0C}" type="presParOf" srcId="{74F029C3-D039-48C6-BBBB-E50623C5FABE}" destId="{B6BC9DF1-66FA-415A-AB5F-600E94EE833B}" srcOrd="5" destOrd="0" presId="urn:microsoft.com/office/officeart/2005/8/layout/list1"/>
    <dgm:cxn modelId="{C25D123B-97CE-4585-A8B9-3DF39E18ABFC}" type="presParOf" srcId="{74F029C3-D039-48C6-BBBB-E50623C5FABE}" destId="{3EB11E0F-1153-4AD1-9406-D47776A3C8D6}" srcOrd="6" destOrd="0" presId="urn:microsoft.com/office/officeart/2005/8/layout/list1"/>
    <dgm:cxn modelId="{2D052114-C221-4090-BC22-A4B67B34E4FB}" type="presParOf" srcId="{74F029C3-D039-48C6-BBBB-E50623C5FABE}" destId="{49904FDA-FDAD-4178-B8E5-B7200C48D44B}" srcOrd="7" destOrd="0" presId="urn:microsoft.com/office/officeart/2005/8/layout/list1"/>
    <dgm:cxn modelId="{61C1104C-3A9D-40B6-9970-4855542F3D85}" type="presParOf" srcId="{74F029C3-D039-48C6-BBBB-E50623C5FABE}" destId="{0D972653-BB72-4F69-8834-BF0FF723FADE}" srcOrd="8" destOrd="0" presId="urn:microsoft.com/office/officeart/2005/8/layout/list1"/>
    <dgm:cxn modelId="{56246CE3-B23E-472C-B72E-D6E4FDC2FB2D}" type="presParOf" srcId="{0D972653-BB72-4F69-8834-BF0FF723FADE}" destId="{A27355D1-5F5F-4A38-BECC-959AD805A99A}" srcOrd="0" destOrd="0" presId="urn:microsoft.com/office/officeart/2005/8/layout/list1"/>
    <dgm:cxn modelId="{8BCC1E58-0CA1-4207-8229-8F06957B40D2}" type="presParOf" srcId="{0D972653-BB72-4F69-8834-BF0FF723FADE}" destId="{79EE7CC2-2985-41E3-9432-D78177A2EA38}" srcOrd="1" destOrd="0" presId="urn:microsoft.com/office/officeart/2005/8/layout/list1"/>
    <dgm:cxn modelId="{8423599D-4621-4CCF-A3D7-C9F8FAF07007}" type="presParOf" srcId="{74F029C3-D039-48C6-BBBB-E50623C5FABE}" destId="{25CBFBF5-934C-4142-82B9-8E56560BEA55}" srcOrd="9" destOrd="0" presId="urn:microsoft.com/office/officeart/2005/8/layout/list1"/>
    <dgm:cxn modelId="{693514D6-E7CC-4F5F-8C92-1984B670717A}" type="presParOf" srcId="{74F029C3-D039-48C6-BBBB-E50623C5FABE}" destId="{13A55B03-9D47-4886-A351-187E9643BE33}" srcOrd="10" destOrd="0" presId="urn:microsoft.com/office/officeart/2005/8/layout/list1"/>
    <dgm:cxn modelId="{D86B872A-C89A-4C6C-B756-9962D4FA6580}" type="presParOf" srcId="{74F029C3-D039-48C6-BBBB-E50623C5FABE}" destId="{2B655DCA-1F68-42CE-939C-BEC8E6644A30}" srcOrd="11" destOrd="0" presId="urn:microsoft.com/office/officeart/2005/8/layout/list1"/>
    <dgm:cxn modelId="{56CDDC2D-68AF-4266-853C-5A50E2DA2856}" type="presParOf" srcId="{74F029C3-D039-48C6-BBBB-E50623C5FABE}" destId="{82452417-4A3F-4412-91CD-15F40F85375B}" srcOrd="12" destOrd="0" presId="urn:microsoft.com/office/officeart/2005/8/layout/list1"/>
    <dgm:cxn modelId="{B6319E6C-87B3-4FA5-B109-3F0765D4E60C}" type="presParOf" srcId="{82452417-4A3F-4412-91CD-15F40F85375B}" destId="{34218CB7-6B9F-42B1-BBB8-1EDDE15D2F9B}" srcOrd="0" destOrd="0" presId="urn:microsoft.com/office/officeart/2005/8/layout/list1"/>
    <dgm:cxn modelId="{A420BEDD-E198-47CA-A22C-A71496CEB1C0}" type="presParOf" srcId="{82452417-4A3F-4412-91CD-15F40F85375B}" destId="{B408074A-E2EB-4D54-9C8A-7E1E60D3DDBA}" srcOrd="1" destOrd="0" presId="urn:microsoft.com/office/officeart/2005/8/layout/list1"/>
    <dgm:cxn modelId="{CA460BC1-33CC-4C83-954A-F0270900C3DE}" type="presParOf" srcId="{74F029C3-D039-48C6-BBBB-E50623C5FABE}" destId="{CA831BB0-2247-4925-8777-F21988B0D82C}" srcOrd="13" destOrd="0" presId="urn:microsoft.com/office/officeart/2005/8/layout/list1"/>
    <dgm:cxn modelId="{692E6313-31BB-4DDE-9567-34A67A62F983}" type="presParOf" srcId="{74F029C3-D039-48C6-BBBB-E50623C5FABE}" destId="{F592B2C0-F761-44F2-BA85-E27F9E1683B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0EBC70-BFA4-446D-981A-FA8E2222A1DF}">
      <dsp:nvSpPr>
        <dsp:cNvPr id="0" name=""/>
        <dsp:cNvSpPr/>
      </dsp:nvSpPr>
      <dsp:spPr>
        <a:xfrm>
          <a:off x="0" y="794720"/>
          <a:ext cx="8017373" cy="252000"/>
        </a:xfrm>
        <a:prstGeom prst="rect">
          <a:avLst/>
        </a:prstGeom>
        <a:solidFill>
          <a:schemeClr val="bg1">
            <a:alpha val="9000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53E3C56F-B337-47A3-ABEF-4778C702DBB9}">
      <dsp:nvSpPr>
        <dsp:cNvPr id="0" name=""/>
        <dsp:cNvSpPr/>
      </dsp:nvSpPr>
      <dsp:spPr>
        <a:xfrm>
          <a:off x="400477" y="173023"/>
          <a:ext cx="5606680" cy="769297"/>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2126" tIns="0" rIns="212126" bIns="0" numCol="1" spcCol="1270" anchor="ctr" anchorCtr="0">
          <a:noAutofit/>
        </a:bodyPr>
        <a:lstStyle/>
        <a:p>
          <a:pPr lvl="0" algn="l" defTabSz="622300">
            <a:lnSpc>
              <a:spcPct val="90000"/>
            </a:lnSpc>
            <a:spcBef>
              <a:spcPct val="0"/>
            </a:spcBef>
            <a:spcAft>
              <a:spcPct val="35000"/>
            </a:spcAft>
          </a:pPr>
          <a:r>
            <a:rPr lang="en-US" sz="1400" b="0" kern="1200" dirty="0" smtClean="0"/>
            <a:t>First stage: </a:t>
          </a:r>
          <a:r>
            <a:rPr lang="en-US" sz="1400" b="1" kern="1200" dirty="0" smtClean="0"/>
            <a:t>Aptitude tests </a:t>
          </a:r>
          <a:r>
            <a:rPr lang="en-US" sz="1400" b="0" kern="1200" dirty="0" smtClean="0"/>
            <a:t>to identify individuals with entrepreneurial traits, knowledge and skills </a:t>
          </a:r>
          <a:endParaRPr lang="en-US" sz="1400" b="0" kern="1200" dirty="0"/>
        </a:p>
      </dsp:txBody>
      <dsp:txXfrm>
        <a:off x="438031" y="210577"/>
        <a:ext cx="5531572" cy="694189"/>
      </dsp:txXfrm>
    </dsp:sp>
    <dsp:sp modelId="{3EB11E0F-1153-4AD1-9406-D47776A3C8D6}">
      <dsp:nvSpPr>
        <dsp:cNvPr id="0" name=""/>
        <dsp:cNvSpPr/>
      </dsp:nvSpPr>
      <dsp:spPr>
        <a:xfrm>
          <a:off x="0" y="1423418"/>
          <a:ext cx="8017373" cy="638867"/>
        </a:xfrm>
        <a:prstGeom prst="rect">
          <a:avLst/>
        </a:prstGeom>
        <a:solidFill>
          <a:schemeClr val="bg1">
            <a:alpha val="9000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F12A25E3-3FE4-4F6F-8941-70DD644BFE3A}">
      <dsp:nvSpPr>
        <dsp:cNvPr id="0" name=""/>
        <dsp:cNvSpPr/>
      </dsp:nvSpPr>
      <dsp:spPr>
        <a:xfrm>
          <a:off x="400868" y="1100720"/>
          <a:ext cx="5612161" cy="470297"/>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2126" tIns="0" rIns="212126" bIns="0" numCol="1" spcCol="1270" anchor="ctr" anchorCtr="0">
          <a:noAutofit/>
        </a:bodyPr>
        <a:lstStyle/>
        <a:p>
          <a:pPr lvl="0" algn="l" defTabSz="622300">
            <a:lnSpc>
              <a:spcPct val="90000"/>
            </a:lnSpc>
            <a:spcBef>
              <a:spcPct val="0"/>
            </a:spcBef>
            <a:spcAft>
              <a:spcPct val="35000"/>
            </a:spcAft>
          </a:pPr>
          <a:r>
            <a:rPr lang="en-US" sz="1400" b="0" kern="1200" dirty="0" smtClean="0"/>
            <a:t>Second stage: </a:t>
          </a:r>
          <a:r>
            <a:rPr lang="en-US" sz="1400" b="1" kern="1200" dirty="0" smtClean="0"/>
            <a:t>Business idea/plan competition  </a:t>
          </a:r>
          <a:endParaRPr lang="en-US" sz="1400" b="1" kern="1200" dirty="0"/>
        </a:p>
      </dsp:txBody>
      <dsp:txXfrm>
        <a:off x="423826" y="1123678"/>
        <a:ext cx="5566245" cy="424381"/>
      </dsp:txXfrm>
    </dsp:sp>
    <dsp:sp modelId="{13A55B03-9D47-4886-A351-187E9643BE33}">
      <dsp:nvSpPr>
        <dsp:cNvPr id="0" name=""/>
        <dsp:cNvSpPr/>
      </dsp:nvSpPr>
      <dsp:spPr>
        <a:xfrm>
          <a:off x="0" y="2830424"/>
          <a:ext cx="8017373" cy="252000"/>
        </a:xfrm>
        <a:prstGeom prst="rect">
          <a:avLst/>
        </a:prstGeom>
        <a:solidFill>
          <a:schemeClr val="bg1">
            <a:alpha val="9000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79EE7CC2-2985-41E3-9432-D78177A2EA38}">
      <dsp:nvSpPr>
        <dsp:cNvPr id="0" name=""/>
        <dsp:cNvSpPr/>
      </dsp:nvSpPr>
      <dsp:spPr>
        <a:xfrm>
          <a:off x="400477" y="2116285"/>
          <a:ext cx="5606680" cy="861738"/>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2126" tIns="0" rIns="212126"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400" b="0" kern="1200" dirty="0" smtClean="0"/>
            <a:t>Third stage:  </a:t>
          </a:r>
          <a:r>
            <a:rPr lang="en-US" sz="1400" b="1" kern="1200" dirty="0" smtClean="0"/>
            <a:t>National business idea/plan competition, jointly administered by an association of  VET colleges, GCCI and other business associations</a:t>
          </a:r>
          <a:endParaRPr lang="en-US" sz="1400" b="1" kern="1200" dirty="0"/>
        </a:p>
      </dsp:txBody>
      <dsp:txXfrm>
        <a:off x="442544" y="2158352"/>
        <a:ext cx="5522546" cy="777604"/>
      </dsp:txXfrm>
    </dsp:sp>
    <dsp:sp modelId="{F592B2C0-F761-44F2-BA85-E27F9E1683BD}">
      <dsp:nvSpPr>
        <dsp:cNvPr id="0" name=""/>
        <dsp:cNvSpPr/>
      </dsp:nvSpPr>
      <dsp:spPr>
        <a:xfrm>
          <a:off x="0" y="3905290"/>
          <a:ext cx="8017373" cy="252000"/>
        </a:xfrm>
        <a:prstGeom prst="rect">
          <a:avLst/>
        </a:prstGeom>
        <a:solidFill>
          <a:schemeClr val="bg1">
            <a:alpha val="90000"/>
          </a:schemeClr>
        </a:solidFill>
        <a:ln w="15875" cap="flat" cmpd="sng" algn="ctr">
          <a:solidFill>
            <a:schemeClr val="bg1"/>
          </a:solidFill>
          <a:prstDash val="solid"/>
        </a:ln>
        <a:effectLst/>
      </dsp:spPr>
      <dsp:style>
        <a:lnRef idx="2">
          <a:scrgbClr r="0" g="0" b="0"/>
        </a:lnRef>
        <a:fillRef idx="1">
          <a:scrgbClr r="0" g="0" b="0"/>
        </a:fillRef>
        <a:effectRef idx="0">
          <a:scrgbClr r="0" g="0" b="0"/>
        </a:effectRef>
        <a:fontRef idx="minor"/>
      </dsp:style>
      <dsp:txBody>
        <a:bodyPr spcFirstLastPara="0" vert="horz" wrap="square" lIns="622237" tIns="208280" rIns="622237" bIns="99568"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endParaRPr lang="en-US" sz="1400" b="1" kern="1200" dirty="0" smtClean="0"/>
        </a:p>
      </dsp:txBody>
      <dsp:txXfrm>
        <a:off x="0" y="3905290"/>
        <a:ext cx="8017373" cy="252000"/>
      </dsp:txXfrm>
    </dsp:sp>
    <dsp:sp modelId="{B408074A-E2EB-4D54-9C8A-7E1E60D3DDBA}">
      <dsp:nvSpPr>
        <dsp:cNvPr id="0" name=""/>
        <dsp:cNvSpPr/>
      </dsp:nvSpPr>
      <dsp:spPr>
        <a:xfrm>
          <a:off x="400477" y="3136424"/>
          <a:ext cx="5606680" cy="916466"/>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2126" tIns="0" rIns="212126" bIns="0" numCol="1" spcCol="1270" anchor="ctr" anchorCtr="0">
          <a:noAutofit/>
        </a:bodyPr>
        <a:lstStyle/>
        <a:p>
          <a:pPr lvl="0" algn="l" defTabSz="622300">
            <a:lnSpc>
              <a:spcPct val="90000"/>
            </a:lnSpc>
            <a:spcBef>
              <a:spcPct val="0"/>
            </a:spcBef>
            <a:spcAft>
              <a:spcPct val="35000"/>
            </a:spcAft>
          </a:pPr>
          <a:r>
            <a:rPr lang="en-US" sz="1400" b="0" kern="1200" dirty="0" smtClean="0"/>
            <a:t>Fourth stage: </a:t>
          </a:r>
          <a:r>
            <a:rPr lang="en-US" sz="1400" b="1" kern="1200" dirty="0" smtClean="0"/>
            <a:t>“Entrepreneurship Academy” established by the GCCI and other business association to provide mentorship support and a framework for small business incubation </a:t>
          </a:r>
          <a:endParaRPr lang="en-US" sz="1400" b="1" kern="1200" dirty="0"/>
        </a:p>
      </dsp:txBody>
      <dsp:txXfrm>
        <a:off x="445215" y="3181162"/>
        <a:ext cx="5517204" cy="82699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37AF4C-AAA7-422E-BA51-2AE679592C7B}"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5CB88-21AE-4B5F-97E6-054F1E09895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3800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37AF4C-AAA7-422E-BA51-2AE679592C7B}"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5CB88-21AE-4B5F-97E6-054F1E098952}" type="slidenum">
              <a:rPr lang="en-US" smtClean="0"/>
              <a:t>‹#›</a:t>
            </a:fld>
            <a:endParaRPr lang="en-US"/>
          </a:p>
        </p:txBody>
      </p:sp>
    </p:spTree>
    <p:extLst>
      <p:ext uri="{BB962C8B-B14F-4D97-AF65-F5344CB8AC3E}">
        <p14:creationId xmlns:p14="http://schemas.microsoft.com/office/powerpoint/2010/main" val="3960160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37AF4C-AAA7-422E-BA51-2AE679592C7B}"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5CB88-21AE-4B5F-97E6-054F1E098952}" type="slidenum">
              <a:rPr lang="en-US" smtClean="0"/>
              <a:t>‹#›</a:t>
            </a:fld>
            <a:endParaRPr lang="en-US"/>
          </a:p>
        </p:txBody>
      </p:sp>
    </p:spTree>
    <p:extLst>
      <p:ext uri="{BB962C8B-B14F-4D97-AF65-F5344CB8AC3E}">
        <p14:creationId xmlns:p14="http://schemas.microsoft.com/office/powerpoint/2010/main" val="922094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37AF4C-AAA7-422E-BA51-2AE679592C7B}"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5CB88-21AE-4B5F-97E6-054F1E098952}" type="slidenum">
              <a:rPr lang="en-US" smtClean="0"/>
              <a:t>‹#›</a:t>
            </a:fld>
            <a:endParaRPr lang="en-US"/>
          </a:p>
        </p:txBody>
      </p:sp>
    </p:spTree>
    <p:extLst>
      <p:ext uri="{BB962C8B-B14F-4D97-AF65-F5344CB8AC3E}">
        <p14:creationId xmlns:p14="http://schemas.microsoft.com/office/powerpoint/2010/main" val="3433092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37AF4C-AAA7-422E-BA51-2AE679592C7B}"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5CB88-21AE-4B5F-97E6-054F1E09895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692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37AF4C-AAA7-422E-BA51-2AE679592C7B}" type="datetimeFigureOut">
              <a:rPr lang="en-US" smtClean="0"/>
              <a:t>9/14/2016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5CB88-21AE-4B5F-97E6-054F1E098952}" type="slidenum">
              <a:rPr lang="en-US" smtClean="0"/>
              <a:t>‹#›</a:t>
            </a:fld>
            <a:endParaRPr lang="en-US"/>
          </a:p>
        </p:txBody>
      </p:sp>
    </p:spTree>
    <p:extLst>
      <p:ext uri="{BB962C8B-B14F-4D97-AF65-F5344CB8AC3E}">
        <p14:creationId xmlns:p14="http://schemas.microsoft.com/office/powerpoint/2010/main" val="4222299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37AF4C-AAA7-422E-BA51-2AE679592C7B}" type="datetimeFigureOut">
              <a:rPr lang="en-US" smtClean="0"/>
              <a:t>9/14/2016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5CB88-21AE-4B5F-97E6-054F1E098952}" type="slidenum">
              <a:rPr lang="en-US" smtClean="0"/>
              <a:t>‹#›</a:t>
            </a:fld>
            <a:endParaRPr lang="en-US"/>
          </a:p>
        </p:txBody>
      </p:sp>
    </p:spTree>
    <p:extLst>
      <p:ext uri="{BB962C8B-B14F-4D97-AF65-F5344CB8AC3E}">
        <p14:creationId xmlns:p14="http://schemas.microsoft.com/office/powerpoint/2010/main" val="2450711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37AF4C-AAA7-422E-BA51-2AE679592C7B}" type="datetimeFigureOut">
              <a:rPr lang="en-US" smtClean="0"/>
              <a:t>9/14/2016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5CB88-21AE-4B5F-97E6-054F1E098952}" type="slidenum">
              <a:rPr lang="en-US" smtClean="0"/>
              <a:t>‹#›</a:t>
            </a:fld>
            <a:endParaRPr lang="en-US"/>
          </a:p>
        </p:txBody>
      </p:sp>
    </p:spTree>
    <p:extLst>
      <p:ext uri="{BB962C8B-B14F-4D97-AF65-F5344CB8AC3E}">
        <p14:creationId xmlns:p14="http://schemas.microsoft.com/office/powerpoint/2010/main" val="2622115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937AF4C-AAA7-422E-BA51-2AE679592C7B}" type="datetimeFigureOut">
              <a:rPr lang="en-US" smtClean="0"/>
              <a:t>9/14/2016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1E5CB88-21AE-4B5F-97E6-054F1E098952}" type="slidenum">
              <a:rPr lang="en-US" smtClean="0"/>
              <a:t>‹#›</a:t>
            </a:fld>
            <a:endParaRPr lang="en-US"/>
          </a:p>
        </p:txBody>
      </p:sp>
    </p:spTree>
    <p:extLst>
      <p:ext uri="{BB962C8B-B14F-4D97-AF65-F5344CB8AC3E}">
        <p14:creationId xmlns:p14="http://schemas.microsoft.com/office/powerpoint/2010/main" val="932531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937AF4C-AAA7-422E-BA51-2AE679592C7B}" type="datetimeFigureOut">
              <a:rPr lang="en-US" smtClean="0"/>
              <a:t>9/14/2016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1E5CB88-21AE-4B5F-97E6-054F1E098952}" type="slidenum">
              <a:rPr lang="en-US" smtClean="0"/>
              <a:t>‹#›</a:t>
            </a:fld>
            <a:endParaRPr lang="en-US"/>
          </a:p>
        </p:txBody>
      </p:sp>
    </p:spTree>
    <p:extLst>
      <p:ext uri="{BB962C8B-B14F-4D97-AF65-F5344CB8AC3E}">
        <p14:creationId xmlns:p14="http://schemas.microsoft.com/office/powerpoint/2010/main" val="220500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37AF4C-AAA7-422E-BA51-2AE679592C7B}" type="datetimeFigureOut">
              <a:rPr lang="en-US" smtClean="0"/>
              <a:t>9/14/2016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5CB88-21AE-4B5F-97E6-054F1E098952}" type="slidenum">
              <a:rPr lang="en-US" smtClean="0"/>
              <a:t>‹#›</a:t>
            </a:fld>
            <a:endParaRPr lang="en-US"/>
          </a:p>
        </p:txBody>
      </p:sp>
    </p:spTree>
    <p:extLst>
      <p:ext uri="{BB962C8B-B14F-4D97-AF65-F5344CB8AC3E}">
        <p14:creationId xmlns:p14="http://schemas.microsoft.com/office/powerpoint/2010/main" val="997832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937AF4C-AAA7-422E-BA51-2AE679592C7B}" type="datetimeFigureOut">
              <a:rPr lang="en-US" smtClean="0"/>
              <a:t>9/14/2016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1E5CB88-21AE-4B5F-97E6-054F1E09895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9579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E</a:t>
            </a:r>
            <a:r>
              <a:rPr lang="en-US" sz="4800" dirty="0" smtClean="0"/>
              <a:t>ntrepreneurial education in the Georgian VET system: current status and way forward</a:t>
            </a:r>
            <a:endParaRPr lang="en-US" sz="4800" dirty="0"/>
          </a:p>
        </p:txBody>
      </p:sp>
      <p:sp>
        <p:nvSpPr>
          <p:cNvPr id="3" name="Subtitle 2"/>
          <p:cNvSpPr>
            <a:spLocks noGrp="1"/>
          </p:cNvSpPr>
          <p:nvPr>
            <p:ph type="subTitle" idx="1"/>
          </p:nvPr>
        </p:nvSpPr>
        <p:spPr>
          <a:xfrm>
            <a:off x="1100051" y="4455620"/>
            <a:ext cx="10058400" cy="1747471"/>
          </a:xfrm>
        </p:spPr>
        <p:txBody>
          <a:bodyPr>
            <a:normAutofit fontScale="70000" lnSpcReduction="20000"/>
          </a:bodyPr>
          <a:lstStyle/>
          <a:p>
            <a:r>
              <a:rPr lang="en-US" dirty="0" smtClean="0"/>
              <a:t>Presented by the ISET Policy </a:t>
            </a:r>
            <a:r>
              <a:rPr lang="en-US" dirty="0" err="1" smtClean="0"/>
              <a:t>INstitute</a:t>
            </a:r>
            <a:r>
              <a:rPr lang="en-US" dirty="0" smtClean="0"/>
              <a:t>: </a:t>
            </a:r>
          </a:p>
          <a:p>
            <a:r>
              <a:rPr lang="en-US" dirty="0" smtClean="0"/>
              <a:t>Eric </a:t>
            </a:r>
            <a:r>
              <a:rPr lang="en-US" dirty="0" err="1" smtClean="0"/>
              <a:t>Livny</a:t>
            </a:r>
            <a:endParaRPr lang="en-US" dirty="0" smtClean="0"/>
          </a:p>
          <a:p>
            <a:r>
              <a:rPr lang="en-US" dirty="0" err="1" smtClean="0"/>
              <a:t>Sophiko</a:t>
            </a:r>
            <a:r>
              <a:rPr lang="en-US" dirty="0" smtClean="0"/>
              <a:t> </a:t>
            </a:r>
            <a:r>
              <a:rPr lang="en-US" dirty="0" err="1" smtClean="0"/>
              <a:t>skhirtladze</a:t>
            </a:r>
            <a:endParaRPr lang="en-US" dirty="0" smtClean="0"/>
          </a:p>
          <a:p>
            <a:r>
              <a:rPr lang="en-US" dirty="0" err="1" smtClean="0"/>
              <a:t>Tamta</a:t>
            </a:r>
            <a:r>
              <a:rPr lang="en-US" dirty="0" smtClean="0"/>
              <a:t> </a:t>
            </a:r>
            <a:r>
              <a:rPr lang="en-US" dirty="0" err="1" smtClean="0"/>
              <a:t>maridashvili</a:t>
            </a:r>
            <a:endParaRPr lang="en-US" dirty="0" smtClean="0"/>
          </a:p>
          <a:p>
            <a:r>
              <a:rPr lang="en-US" dirty="0" smtClean="0"/>
              <a:t>Mariam </a:t>
            </a:r>
            <a:r>
              <a:rPr lang="en-US" dirty="0" err="1" smtClean="0"/>
              <a:t>zaldastanishvili</a:t>
            </a:r>
            <a:endParaRPr lang="en-US" dirty="0"/>
          </a:p>
        </p:txBody>
      </p:sp>
    </p:spTree>
    <p:extLst>
      <p:ext uri="{BB962C8B-B14F-4D97-AF65-F5344CB8AC3E}">
        <p14:creationId xmlns:p14="http://schemas.microsoft.com/office/powerpoint/2010/main" val="4261754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551"/>
            <a:ext cx="10058400" cy="661940"/>
          </a:xfrm>
        </p:spPr>
        <p:txBody>
          <a:bodyPr>
            <a:normAutofit/>
          </a:bodyPr>
          <a:lstStyle/>
          <a:p>
            <a:pPr lvl="0">
              <a:lnSpc>
                <a:spcPct val="90000"/>
              </a:lnSpc>
              <a:spcBef>
                <a:spcPts val="1200"/>
              </a:spcBef>
              <a:spcAft>
                <a:spcPts val="200"/>
              </a:spcAft>
            </a:pPr>
            <a:r>
              <a:rPr lang="en-US" sz="3600" b="1" spc="0" dirty="0" smtClean="0">
                <a:solidFill>
                  <a:prstClr val="black">
                    <a:lumMod val="75000"/>
                    <a:lumOff val="25000"/>
                  </a:prstClr>
                </a:solidFill>
              </a:rPr>
              <a:t>How is the module taught?</a:t>
            </a:r>
            <a:endParaRPr lang="en-US" dirty="0"/>
          </a:p>
        </p:txBody>
      </p:sp>
      <p:sp>
        <p:nvSpPr>
          <p:cNvPr id="3" name="Content Placeholder 2"/>
          <p:cNvSpPr>
            <a:spLocks noGrp="1"/>
          </p:cNvSpPr>
          <p:nvPr>
            <p:ph idx="1"/>
          </p:nvPr>
        </p:nvSpPr>
        <p:spPr>
          <a:xfrm>
            <a:off x="1097280" y="1845734"/>
            <a:ext cx="10058400" cy="4373834"/>
          </a:xfrm>
        </p:spPr>
        <p:txBody>
          <a:bodyPr>
            <a:normAutofit fontScale="92500" lnSpcReduction="20000"/>
          </a:bodyPr>
          <a:lstStyle/>
          <a:p>
            <a:pPr marL="461963" indent="-461963">
              <a:buFont typeface="Wingdings" panose="05000000000000000000" pitchFamily="2" charset="2"/>
              <a:buChar char="§"/>
            </a:pPr>
            <a:r>
              <a:rPr lang="en-US" dirty="0" smtClean="0"/>
              <a:t>Mostly </a:t>
            </a:r>
            <a:r>
              <a:rPr lang="en-US" b="1" dirty="0"/>
              <a:t>top-down </a:t>
            </a:r>
            <a:r>
              <a:rPr lang="en-US" b="1" dirty="0" smtClean="0"/>
              <a:t>lecturing, </a:t>
            </a:r>
            <a:r>
              <a:rPr lang="en-US" dirty="0" smtClean="0"/>
              <a:t>lack of classroom interaction; </a:t>
            </a:r>
          </a:p>
          <a:p>
            <a:pPr marL="461963" indent="-461963">
              <a:buFont typeface="Wingdings" panose="05000000000000000000" pitchFamily="2" charset="2"/>
              <a:buChar char="§"/>
            </a:pPr>
            <a:r>
              <a:rPr lang="en-US" b="1" dirty="0" smtClean="0"/>
              <a:t>Lack </a:t>
            </a:r>
            <a:r>
              <a:rPr lang="en-US" b="1" dirty="0"/>
              <a:t>of opportunities to practice </a:t>
            </a:r>
            <a:r>
              <a:rPr lang="en-US" dirty="0"/>
              <a:t>what </a:t>
            </a:r>
            <a:r>
              <a:rPr lang="en-US" dirty="0" smtClean="0"/>
              <a:t>students learn: </a:t>
            </a:r>
            <a:r>
              <a:rPr lang="en-US" dirty="0"/>
              <a:t>p</a:t>
            </a:r>
            <a:r>
              <a:rPr lang="en-US" dirty="0" smtClean="0"/>
              <a:t>ractice is limited to doing text-book exercises rather than field work; </a:t>
            </a:r>
          </a:p>
          <a:p>
            <a:pPr marL="461963" indent="-461963">
              <a:buFont typeface="Wingdings" panose="05000000000000000000" pitchFamily="2" charset="2"/>
              <a:buChar char="§"/>
            </a:pPr>
            <a:r>
              <a:rPr lang="en-US" dirty="0" smtClean="0"/>
              <a:t>Very </a:t>
            </a:r>
            <a:r>
              <a:rPr lang="en-US" b="1" dirty="0" smtClean="0"/>
              <a:t>little team work and group assignments;</a:t>
            </a:r>
          </a:p>
          <a:p>
            <a:pPr marL="461963" indent="-461963">
              <a:buFont typeface="Wingdings" panose="05000000000000000000" pitchFamily="2" charset="2"/>
              <a:buChar char="§"/>
            </a:pPr>
            <a:r>
              <a:rPr lang="en-US" dirty="0" smtClean="0"/>
              <a:t>Students’ projects evaluated on a pass/fail basis, </a:t>
            </a:r>
            <a:r>
              <a:rPr lang="en-US" b="1" dirty="0" smtClean="0"/>
              <a:t>no way to differentiate </a:t>
            </a:r>
            <a:r>
              <a:rPr lang="en-US" dirty="0"/>
              <a:t>students’ </a:t>
            </a:r>
            <a:r>
              <a:rPr lang="en-US" dirty="0" smtClean="0"/>
              <a:t>achievement;</a:t>
            </a:r>
          </a:p>
          <a:p>
            <a:pPr marL="461963" indent="-461963">
              <a:buFont typeface="Wingdings" panose="05000000000000000000" pitchFamily="2" charset="2"/>
              <a:buChar char="§"/>
            </a:pPr>
            <a:r>
              <a:rPr lang="en-US" b="1" dirty="0" smtClean="0"/>
              <a:t>Internships</a:t>
            </a:r>
            <a:r>
              <a:rPr lang="en-US" dirty="0" smtClean="0"/>
              <a:t> limited to occupational trainings in large businesses. </a:t>
            </a:r>
          </a:p>
          <a:p>
            <a:pPr marL="0" indent="0">
              <a:buNone/>
            </a:pPr>
            <a:r>
              <a:rPr lang="en-US" i="1" u="sng" dirty="0" smtClean="0"/>
              <a:t>Recommendations</a:t>
            </a:r>
            <a:r>
              <a:rPr lang="en-US" i="1" dirty="0" smtClean="0"/>
              <a:t>: </a:t>
            </a:r>
          </a:p>
          <a:p>
            <a:pPr marL="461963" indent="-461963">
              <a:buFont typeface="Wingdings" panose="05000000000000000000" pitchFamily="2" charset="2"/>
              <a:buChar char="§"/>
            </a:pPr>
            <a:r>
              <a:rPr lang="en-US" i="1" dirty="0" smtClean="0"/>
              <a:t>Introduce </a:t>
            </a:r>
            <a:r>
              <a:rPr lang="en-US" b="1" i="1" dirty="0" smtClean="0"/>
              <a:t>greater student interaction</a:t>
            </a:r>
            <a:r>
              <a:rPr lang="en-US" i="1" dirty="0" smtClean="0"/>
              <a:t> (student presentations, brainstorming, Q&amp;A) to achieve learning outcomes such as: “students provide justification for own business idea” or “adequately describe the risks associated with the implementation of the business idea (under “business planning”);</a:t>
            </a:r>
          </a:p>
          <a:p>
            <a:pPr marL="461963" indent="-461963">
              <a:buFont typeface="Wingdings" panose="05000000000000000000" pitchFamily="2" charset="2"/>
              <a:buChar char="§"/>
            </a:pPr>
            <a:r>
              <a:rPr lang="en-US" i="1" dirty="0" smtClean="0"/>
              <a:t>Include assignments </a:t>
            </a:r>
            <a:r>
              <a:rPr lang="en-US" b="1" i="1" dirty="0" smtClean="0"/>
              <a:t>requiring field work, market research, group tasks and projects;</a:t>
            </a:r>
          </a:p>
          <a:p>
            <a:pPr marL="461963" indent="-461963">
              <a:buFont typeface="Wingdings" panose="05000000000000000000" pitchFamily="2" charset="2"/>
              <a:buChar char="§"/>
            </a:pPr>
            <a:r>
              <a:rPr lang="en-US" i="1" dirty="0" smtClean="0"/>
              <a:t>Include </a:t>
            </a:r>
            <a:r>
              <a:rPr lang="en-US" b="1" i="1" dirty="0" smtClean="0"/>
              <a:t>visits and internships at start-up companies</a:t>
            </a:r>
            <a:r>
              <a:rPr lang="en-US" b="1" i="1" dirty="0"/>
              <a:t>.</a:t>
            </a:r>
          </a:p>
          <a:p>
            <a:pPr marL="461963" indent="-461963" algn="ctr">
              <a:buNone/>
            </a:pPr>
            <a:endParaRPr lang="en-US" b="1" i="1" dirty="0" smtClean="0"/>
          </a:p>
          <a:p>
            <a:pPr marL="0" indent="0" algn="ctr">
              <a:buNone/>
            </a:pPr>
            <a:endParaRPr lang="en-US" i="1"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448161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42975"/>
            <a:ext cx="10058400" cy="1318260"/>
          </a:xfrm>
        </p:spPr>
        <p:txBody>
          <a:bodyPr>
            <a:normAutofit/>
          </a:bodyPr>
          <a:lstStyle/>
          <a:p>
            <a:pPr lvl="0">
              <a:lnSpc>
                <a:spcPct val="90000"/>
              </a:lnSpc>
              <a:spcBef>
                <a:spcPts val="1200"/>
              </a:spcBef>
              <a:spcAft>
                <a:spcPts val="200"/>
              </a:spcAft>
            </a:pPr>
            <a:r>
              <a:rPr lang="en-US" sz="3600" b="1" spc="0" dirty="0" smtClean="0">
                <a:solidFill>
                  <a:prstClr val="black">
                    <a:lumMod val="75000"/>
                    <a:lumOff val="25000"/>
                  </a:prstClr>
                </a:solidFill>
              </a:rPr>
              <a:t>Complementary and follow up activities</a:t>
            </a:r>
            <a:r>
              <a:rPr lang="en-US" sz="2000" b="1" spc="0" dirty="0" smtClean="0">
                <a:solidFill>
                  <a:prstClr val="black">
                    <a:lumMod val="75000"/>
                    <a:lumOff val="25000"/>
                  </a:prstClr>
                </a:solidFill>
                <a:latin typeface="Calibri" panose="020F0502020204030204"/>
              </a:rPr>
              <a:t/>
            </a:r>
            <a:br>
              <a:rPr lang="en-US" sz="2000" b="1" spc="0" dirty="0" smtClean="0">
                <a:solidFill>
                  <a:prstClr val="black">
                    <a:lumMod val="75000"/>
                    <a:lumOff val="25000"/>
                  </a:prstClr>
                </a:solidFill>
                <a:latin typeface="Calibri" panose="020F0502020204030204"/>
              </a:rPr>
            </a:br>
            <a:endParaRPr lang="en-US" dirty="0"/>
          </a:p>
        </p:txBody>
      </p:sp>
      <p:sp>
        <p:nvSpPr>
          <p:cNvPr id="3" name="Content Placeholder 2"/>
          <p:cNvSpPr>
            <a:spLocks noGrp="1"/>
          </p:cNvSpPr>
          <p:nvPr>
            <p:ph idx="1"/>
          </p:nvPr>
        </p:nvSpPr>
        <p:spPr/>
        <p:txBody>
          <a:bodyPr>
            <a:normAutofit fontScale="92500" lnSpcReduction="20000"/>
          </a:bodyPr>
          <a:lstStyle/>
          <a:p>
            <a:pPr marL="461963" indent="-461963">
              <a:buFont typeface="Wingdings" panose="05000000000000000000" pitchFamily="2" charset="2"/>
              <a:buChar char="§"/>
            </a:pPr>
            <a:r>
              <a:rPr lang="en-US" dirty="0" smtClean="0"/>
              <a:t>A very small number of colleges run </a:t>
            </a:r>
            <a:r>
              <a:rPr lang="en-US" b="1" dirty="0" smtClean="0"/>
              <a:t>mini-companies </a:t>
            </a:r>
            <a:r>
              <a:rPr lang="en-US" dirty="0" smtClean="0"/>
              <a:t>(e.g. a small hotel inside the </a:t>
            </a:r>
            <a:r>
              <a:rPr lang="en-US" dirty="0" err="1" smtClean="0"/>
              <a:t>Akhali</a:t>
            </a:r>
            <a:r>
              <a:rPr lang="en-US" dirty="0" smtClean="0"/>
              <a:t> </a:t>
            </a:r>
            <a:r>
              <a:rPr lang="en-US" dirty="0" err="1" smtClean="0"/>
              <a:t>Talga</a:t>
            </a:r>
            <a:r>
              <a:rPr lang="en-US" dirty="0"/>
              <a:t> </a:t>
            </a:r>
            <a:r>
              <a:rPr lang="en-US" dirty="0" smtClean="0"/>
              <a:t>college) because they operate </a:t>
            </a:r>
            <a:r>
              <a:rPr lang="en-US" dirty="0"/>
              <a:t>under the “whatever is not allowed is forbidden” paradigm. </a:t>
            </a:r>
            <a:r>
              <a:rPr lang="en-US" dirty="0" smtClean="0"/>
              <a:t>Such companies have many pedagogical advantages for entrepreneurship training;</a:t>
            </a:r>
          </a:p>
          <a:p>
            <a:pPr marL="461963" indent="-461963">
              <a:buFont typeface="Wingdings" panose="05000000000000000000" pitchFamily="2" charset="2"/>
              <a:buChar char="§"/>
            </a:pPr>
            <a:r>
              <a:rPr lang="en-US" b="1" dirty="0" smtClean="0"/>
              <a:t>Fab Labs are underutilized</a:t>
            </a:r>
            <a:r>
              <a:rPr lang="en-US" dirty="0" smtClean="0"/>
              <a:t> for lack of adequate skills. There are exceptions such as at ‘</a:t>
            </a:r>
            <a:r>
              <a:rPr lang="en-US" dirty="0" err="1" smtClean="0"/>
              <a:t>Gldani</a:t>
            </a:r>
            <a:r>
              <a:rPr lang="en-US" dirty="0" smtClean="0"/>
              <a:t> Vocational Training Center’, where a Fab Lab is utilized </a:t>
            </a:r>
            <a:r>
              <a:rPr lang="en-US" dirty="0"/>
              <a:t>for student competitions </a:t>
            </a:r>
            <a:r>
              <a:rPr lang="en-US" dirty="0" smtClean="0"/>
              <a:t>(the director is an enthusiast)</a:t>
            </a:r>
            <a:r>
              <a:rPr lang="en-US" dirty="0"/>
              <a:t>;</a:t>
            </a:r>
            <a:endParaRPr lang="en-US" dirty="0" smtClean="0"/>
          </a:p>
          <a:p>
            <a:pPr marL="461963" indent="-461963">
              <a:buFont typeface="Wingdings" panose="05000000000000000000" pitchFamily="2" charset="2"/>
              <a:buChar char="§"/>
            </a:pPr>
            <a:r>
              <a:rPr lang="en-US" b="1" dirty="0" smtClean="0"/>
              <a:t>No systematic external and internal communication </a:t>
            </a:r>
            <a:r>
              <a:rPr lang="en-US" dirty="0" smtClean="0"/>
              <a:t>about national business competitions, e.g. ‘Produce in Georgia’. In a few success stories, the college played no role in informing and supporting applicants (the case of Khatuna </a:t>
            </a:r>
            <a:r>
              <a:rPr lang="en-US" dirty="0" err="1" smtClean="0"/>
              <a:t>Khabelashvili</a:t>
            </a:r>
            <a:r>
              <a:rPr lang="en-US" dirty="0" smtClean="0"/>
              <a:t>, from public college ‘</a:t>
            </a:r>
            <a:r>
              <a:rPr lang="en-US" dirty="0" err="1" smtClean="0"/>
              <a:t>Gantiadi</a:t>
            </a:r>
            <a:r>
              <a:rPr lang="en-US" dirty="0" smtClean="0"/>
              <a:t>’).</a:t>
            </a:r>
          </a:p>
          <a:p>
            <a:pPr marL="0" indent="0">
              <a:buNone/>
            </a:pPr>
            <a:r>
              <a:rPr lang="en-US" i="1" u="sng" dirty="0" smtClean="0"/>
              <a:t>Recommendations:</a:t>
            </a:r>
            <a:endParaRPr lang="en-US" dirty="0"/>
          </a:p>
          <a:p>
            <a:pPr marL="461963" indent="-461963">
              <a:buFont typeface="Wingdings" panose="05000000000000000000" pitchFamily="2" charset="2"/>
              <a:buChar char="§"/>
            </a:pPr>
            <a:r>
              <a:rPr lang="en-US" i="1" dirty="0" smtClean="0"/>
              <a:t>Make systematic use of available pedagogical infrastructure (e.g. Fab Labs), other internal and external resources (national business competitions) to develop entrepreneurial skills and promote young entrepreneurs. In particular, </a:t>
            </a:r>
            <a:r>
              <a:rPr lang="en-US" dirty="0"/>
              <a:t>at least one person at each college </a:t>
            </a:r>
            <a:r>
              <a:rPr lang="en-US" dirty="0" smtClean="0"/>
              <a:t>has </a:t>
            </a:r>
            <a:r>
              <a:rPr lang="en-US" dirty="0"/>
              <a:t>to be properly </a:t>
            </a:r>
            <a:r>
              <a:rPr lang="en-US" dirty="0" smtClean="0"/>
              <a:t>trained in the use of sophisticated infrastructure, such as Fab Labs. Such people should be trained outside the college system e.g. in coordination with the </a:t>
            </a:r>
            <a:r>
              <a:rPr lang="en-US" b="1" dirty="0" smtClean="0"/>
              <a:t>Georgian Innovation and Technology Agency</a:t>
            </a:r>
            <a:r>
              <a:rPr lang="en-US" dirty="0" smtClean="0"/>
              <a:t>)</a:t>
            </a:r>
            <a:endParaRPr lang="en-US" b="1" i="1" dirty="0"/>
          </a:p>
          <a:p>
            <a:endParaRPr lang="en-US" dirty="0"/>
          </a:p>
        </p:txBody>
      </p:sp>
    </p:spTree>
    <p:extLst>
      <p:ext uri="{BB962C8B-B14F-4D97-AF65-F5344CB8AC3E}">
        <p14:creationId xmlns:p14="http://schemas.microsoft.com/office/powerpoint/2010/main" val="467792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219200"/>
            <a:ext cx="10058400" cy="529701"/>
          </a:xfrm>
        </p:spPr>
        <p:txBody>
          <a:bodyPr>
            <a:noAutofit/>
          </a:bodyPr>
          <a:lstStyle/>
          <a:p>
            <a:pPr marL="91440" lvl="0" indent="-91440">
              <a:lnSpc>
                <a:spcPct val="90000"/>
              </a:lnSpc>
              <a:spcBef>
                <a:spcPts val="1200"/>
              </a:spcBef>
              <a:spcAft>
                <a:spcPts val="200"/>
              </a:spcAft>
            </a:pPr>
            <a:r>
              <a:rPr lang="en-US" sz="3600" b="1" spc="0" dirty="0">
                <a:solidFill>
                  <a:prstClr val="black">
                    <a:lumMod val="75000"/>
                    <a:lumOff val="25000"/>
                  </a:prstClr>
                </a:solidFill>
              </a:rPr>
              <a:t>The role of </a:t>
            </a:r>
            <a:r>
              <a:rPr lang="en-US" sz="3600" b="1" spc="0" dirty="0" smtClean="0">
                <a:solidFill>
                  <a:prstClr val="black">
                    <a:lumMod val="75000"/>
                    <a:lumOff val="25000"/>
                  </a:prstClr>
                </a:solidFill>
              </a:rPr>
              <a:t>the private </a:t>
            </a:r>
            <a:r>
              <a:rPr lang="en-US" sz="3600" b="1" spc="0" dirty="0">
                <a:solidFill>
                  <a:prstClr val="black">
                    <a:lumMod val="75000"/>
                    <a:lumOff val="25000"/>
                  </a:prstClr>
                </a:solidFill>
              </a:rPr>
              <a:t>sector</a:t>
            </a:r>
            <a:r>
              <a:rPr lang="en-US" sz="3600" b="1" spc="0" dirty="0" smtClean="0">
                <a:solidFill>
                  <a:prstClr val="black">
                    <a:lumMod val="75000"/>
                    <a:lumOff val="25000"/>
                  </a:prstClr>
                </a:solidFill>
              </a:rPr>
              <a:t>:</a:t>
            </a:r>
            <a:endParaRPr lang="en-US" sz="6600" dirty="0"/>
          </a:p>
        </p:txBody>
      </p:sp>
      <p:sp>
        <p:nvSpPr>
          <p:cNvPr id="3" name="Content Placeholder 2"/>
          <p:cNvSpPr>
            <a:spLocks noGrp="1"/>
          </p:cNvSpPr>
          <p:nvPr>
            <p:ph idx="1"/>
          </p:nvPr>
        </p:nvSpPr>
        <p:spPr/>
        <p:txBody>
          <a:bodyPr>
            <a:normAutofit fontScale="92500" lnSpcReduction="20000"/>
          </a:bodyPr>
          <a:lstStyle/>
          <a:p>
            <a:pPr marL="461963" indent="-461963">
              <a:buFont typeface="Wingdings" panose="05000000000000000000" pitchFamily="2" charset="2"/>
              <a:buChar char="§"/>
            </a:pPr>
            <a:r>
              <a:rPr lang="en-US" dirty="0" smtClean="0"/>
              <a:t>Master </a:t>
            </a:r>
            <a:r>
              <a:rPr lang="en-US" dirty="0"/>
              <a:t>classes focused </a:t>
            </a:r>
            <a:r>
              <a:rPr lang="en-US" dirty="0" smtClean="0"/>
              <a:t>on </a:t>
            </a:r>
            <a:r>
              <a:rPr lang="en-US" dirty="0"/>
              <a:t>professional </a:t>
            </a:r>
            <a:r>
              <a:rPr lang="en-US" dirty="0" smtClean="0"/>
              <a:t>skills (say, welding), </a:t>
            </a:r>
            <a:r>
              <a:rPr lang="en-US" b="1" dirty="0" smtClean="0"/>
              <a:t>not entrepreneurship</a:t>
            </a:r>
            <a:r>
              <a:rPr lang="en-US" dirty="0" smtClean="0"/>
              <a:t>;</a:t>
            </a:r>
            <a:endParaRPr lang="en-US" dirty="0"/>
          </a:p>
          <a:p>
            <a:pPr marL="461963" indent="-461963">
              <a:buFont typeface="Wingdings" panose="05000000000000000000" pitchFamily="2" charset="2"/>
              <a:buChar char="§"/>
            </a:pPr>
            <a:r>
              <a:rPr lang="en-US" dirty="0" smtClean="0"/>
              <a:t>Some regular teaching is done by professionals on an individual basis with no institutional relationship;</a:t>
            </a:r>
          </a:p>
          <a:p>
            <a:pPr marL="461963" indent="-461963">
              <a:buFont typeface="Wingdings" panose="05000000000000000000" pitchFamily="2" charset="2"/>
              <a:buChar char="§"/>
            </a:pPr>
            <a:r>
              <a:rPr lang="en-US" dirty="0" smtClean="0"/>
              <a:t>Companies host interns for </a:t>
            </a:r>
            <a:r>
              <a:rPr lang="en-US" b="1" dirty="0" smtClean="0"/>
              <a:t>professional skills </a:t>
            </a:r>
            <a:r>
              <a:rPr lang="en-US" dirty="0" smtClean="0"/>
              <a:t>enhancement with an eye to hiring some of them; there is no emphasis on using internships to develop entrepreneurial skills.</a:t>
            </a:r>
          </a:p>
          <a:p>
            <a:pPr marL="0" indent="0">
              <a:buNone/>
            </a:pPr>
            <a:r>
              <a:rPr lang="en-US" i="1" dirty="0" smtClean="0"/>
              <a:t>Recommendations: </a:t>
            </a:r>
          </a:p>
          <a:p>
            <a:pPr marL="461963" indent="-461963">
              <a:buFont typeface="Wingdings" panose="05000000000000000000" pitchFamily="2" charset="2"/>
              <a:buChar char="§"/>
            </a:pPr>
            <a:r>
              <a:rPr lang="en-US" i="1" dirty="0" smtClean="0"/>
              <a:t>Need much more </a:t>
            </a:r>
            <a:r>
              <a:rPr lang="en-US" b="1" i="1" dirty="0" smtClean="0"/>
              <a:t>systematic </a:t>
            </a:r>
            <a:r>
              <a:rPr lang="en-US" i="1" dirty="0" smtClean="0"/>
              <a:t>engagement with the private sector in:</a:t>
            </a:r>
          </a:p>
          <a:p>
            <a:pPr marL="461962" lvl="1" indent="0">
              <a:buNone/>
            </a:pPr>
            <a:r>
              <a:rPr lang="en-US" i="1" dirty="0" smtClean="0"/>
              <a:t>1) Governance of VET institutions;</a:t>
            </a:r>
          </a:p>
          <a:p>
            <a:pPr marL="461962" lvl="1" indent="0">
              <a:buNone/>
            </a:pPr>
            <a:r>
              <a:rPr lang="en-US" i="1" dirty="0" smtClean="0"/>
              <a:t>1) Teaching entrepreneurial subjects, delivering master classes, and hosting visits by student groups;</a:t>
            </a:r>
          </a:p>
          <a:p>
            <a:pPr marL="461962" lvl="1" indent="0">
              <a:buNone/>
            </a:pPr>
            <a:r>
              <a:rPr lang="en-US" i="1" dirty="0" smtClean="0"/>
              <a:t>2) Discussion and elaboration of business plans (use </a:t>
            </a:r>
            <a:r>
              <a:rPr lang="en-US" i="1" dirty="0" smtClean="0">
                <a:solidFill>
                  <a:srgbClr val="FF0000"/>
                </a:solidFill>
              </a:rPr>
              <a:t>Swiss</a:t>
            </a:r>
            <a:r>
              <a:rPr lang="en-US" i="1" dirty="0" smtClean="0"/>
              <a:t> experience);</a:t>
            </a:r>
          </a:p>
          <a:p>
            <a:pPr marL="461962" lvl="1" indent="0">
              <a:buNone/>
            </a:pPr>
            <a:r>
              <a:rPr lang="en-US" i="1" dirty="0" smtClean="0"/>
              <a:t>3) Hosting of interns (in start-up enterprises rather than in big companies);</a:t>
            </a:r>
          </a:p>
          <a:p>
            <a:pPr marL="461962" lvl="1" indent="0">
              <a:buNone/>
            </a:pPr>
            <a:r>
              <a:rPr lang="en-US" i="1" dirty="0" smtClean="0"/>
              <a:t>4) Selection of business ideas/plans;</a:t>
            </a:r>
          </a:p>
          <a:p>
            <a:pPr marL="461962" lvl="1" indent="0">
              <a:buNone/>
            </a:pPr>
            <a:r>
              <a:rPr lang="en-US" i="1" dirty="0" smtClean="0"/>
              <a:t>5) Incubation of the best business ideas/teams.</a:t>
            </a:r>
          </a:p>
          <a:p>
            <a:pPr marL="0" indent="0">
              <a:buNone/>
            </a:pPr>
            <a:endParaRPr lang="en-US" i="1" dirty="0" smtClean="0"/>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132052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Big Ideas for Improvement</a:t>
            </a:r>
            <a:endParaRPr lang="en-US" dirty="0"/>
          </a:p>
        </p:txBody>
      </p:sp>
      <p:sp>
        <p:nvSpPr>
          <p:cNvPr id="3" name="Content Placeholder 2"/>
          <p:cNvSpPr>
            <a:spLocks noGrp="1"/>
          </p:cNvSpPr>
          <p:nvPr>
            <p:ph idx="1"/>
          </p:nvPr>
        </p:nvSpPr>
        <p:spPr/>
        <p:txBody>
          <a:bodyPr/>
          <a:lstStyle/>
          <a:p>
            <a:pPr marL="449263" indent="-449263">
              <a:buFont typeface="Wingdings" panose="05000000000000000000" pitchFamily="2" charset="2"/>
              <a:buChar char="§"/>
            </a:pPr>
            <a:r>
              <a:rPr lang="en-US" b="1" dirty="0" smtClean="0"/>
              <a:t>Hold “best </a:t>
            </a:r>
            <a:r>
              <a:rPr lang="en-US" b="1" dirty="0"/>
              <a:t>pedagogical </a:t>
            </a:r>
            <a:r>
              <a:rPr lang="en-US" b="1" dirty="0" smtClean="0"/>
              <a:t>practice” competitions to encourage </a:t>
            </a:r>
            <a:r>
              <a:rPr lang="en-US" b="1" dirty="0"/>
              <a:t>innovation </a:t>
            </a:r>
            <a:r>
              <a:rPr lang="en-US" b="1" dirty="0" smtClean="0"/>
              <a:t>and experimentation in the teaching and practicing of entrepreneurship;</a:t>
            </a:r>
          </a:p>
          <a:p>
            <a:pPr marL="449263" indent="-449263">
              <a:buFont typeface="Wingdings" panose="05000000000000000000" pitchFamily="2" charset="2"/>
              <a:buChar char="§"/>
            </a:pPr>
            <a:r>
              <a:rPr lang="en-US" b="1" dirty="0" smtClean="0"/>
              <a:t>Engage </a:t>
            </a:r>
            <a:r>
              <a:rPr lang="en-US" b="1" dirty="0"/>
              <a:t>students in running mini </a:t>
            </a:r>
            <a:r>
              <a:rPr lang="en-US" b="1" dirty="0" smtClean="0"/>
              <a:t>companies;</a:t>
            </a:r>
          </a:p>
          <a:p>
            <a:pPr marL="449263" indent="-449263">
              <a:buFont typeface="Wingdings" panose="05000000000000000000" pitchFamily="2" charset="2"/>
              <a:buChar char="§"/>
            </a:pPr>
            <a:r>
              <a:rPr lang="en-US" b="1" dirty="0" smtClean="0"/>
              <a:t>Organize multi-stage competitions, in partnership with the private sector, to identify and nurture talented entrepreneurs;</a:t>
            </a:r>
            <a:endParaRPr lang="en-US" dirty="0" smtClean="0"/>
          </a:p>
          <a:p>
            <a:endParaRPr lang="en-US" dirty="0"/>
          </a:p>
        </p:txBody>
      </p:sp>
    </p:spTree>
    <p:extLst>
      <p:ext uri="{BB962C8B-B14F-4D97-AF65-F5344CB8AC3E}">
        <p14:creationId xmlns:p14="http://schemas.microsoft.com/office/powerpoint/2010/main" val="1498086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830" y="286603"/>
            <a:ext cx="10054849" cy="1373521"/>
          </a:xfrm>
        </p:spPr>
        <p:txBody>
          <a:bodyPr>
            <a:noAutofit/>
          </a:bodyPr>
          <a:lstStyle/>
          <a:p>
            <a:r>
              <a:rPr lang="en-US" sz="3200" b="1" dirty="0"/>
              <a:t>“Best pedagogical practice competitions” to encourage greater </a:t>
            </a:r>
            <a:r>
              <a:rPr lang="en-US" sz="3200" b="1" dirty="0" smtClean="0"/>
              <a:t>experimentation, horizontal learning and networking</a:t>
            </a:r>
            <a:endParaRPr lang="en-US" sz="3200" b="1" dirty="0"/>
          </a:p>
        </p:txBody>
      </p:sp>
      <p:sp>
        <p:nvSpPr>
          <p:cNvPr id="3" name="Content Placeholder 2"/>
          <p:cNvSpPr>
            <a:spLocks noGrp="1"/>
          </p:cNvSpPr>
          <p:nvPr>
            <p:ph idx="1"/>
          </p:nvPr>
        </p:nvSpPr>
        <p:spPr>
          <a:xfrm>
            <a:off x="1216241" y="1873188"/>
            <a:ext cx="9939438" cy="4136995"/>
          </a:xfrm>
        </p:spPr>
        <p:txBody>
          <a:bodyPr>
            <a:normAutofit fontScale="85000" lnSpcReduction="10000"/>
          </a:bodyPr>
          <a:lstStyle/>
          <a:p>
            <a:pPr marL="0" indent="0">
              <a:buNone/>
            </a:pPr>
            <a:r>
              <a:rPr lang="en-US" dirty="0" smtClean="0"/>
              <a:t>VET institutions tend to follow established </a:t>
            </a:r>
            <a:r>
              <a:rPr lang="en-US" b="1" dirty="0" smtClean="0"/>
              <a:t>standards. </a:t>
            </a:r>
            <a:r>
              <a:rPr lang="en-US" dirty="0" smtClean="0"/>
              <a:t>What is needed, however, is not only greater freedom (“</a:t>
            </a:r>
            <a:r>
              <a:rPr lang="en-US" b="1" dirty="0"/>
              <a:t>what is not forbidden is allowed</a:t>
            </a:r>
            <a:r>
              <a:rPr lang="en-US" dirty="0" smtClean="0"/>
              <a:t>”) to try new approaches but also active </a:t>
            </a:r>
            <a:r>
              <a:rPr lang="en-US" b="1" dirty="0" smtClean="0"/>
              <a:t>encouragement and support of innovation</a:t>
            </a:r>
            <a:r>
              <a:rPr lang="en-US" dirty="0" smtClean="0"/>
              <a:t>. </a:t>
            </a:r>
            <a:r>
              <a:rPr lang="en-US" i="1" dirty="0" smtClean="0"/>
              <a:t>For example this could be achieved through competitions among VET institutions to incentivize the generation of new ideas and provide winners with funding and/or equipment to implement them</a:t>
            </a:r>
            <a:r>
              <a:rPr lang="en-US" dirty="0" smtClean="0"/>
              <a:t>;</a:t>
            </a:r>
          </a:p>
          <a:p>
            <a:pPr marL="449263" indent="-449263">
              <a:buFont typeface="Wingdings" panose="05000000000000000000" pitchFamily="2" charset="2"/>
              <a:buChar char="§"/>
            </a:pPr>
            <a:r>
              <a:rPr lang="en-US" dirty="0" smtClean="0"/>
              <a:t>Horizontal learning could be supported through an open selection process involving presentations of innovative ideas and experience sharing by college teams;</a:t>
            </a:r>
          </a:p>
          <a:p>
            <a:pPr marL="449263" indent="-449263">
              <a:buFont typeface="Wingdings" panose="05000000000000000000" pitchFamily="2" charset="2"/>
              <a:buChar char="§"/>
            </a:pPr>
            <a:r>
              <a:rPr lang="en-US" dirty="0" smtClean="0"/>
              <a:t>Selection panel could include Georgian business associations, industry and MES representatives (for vertical coordination).</a:t>
            </a:r>
          </a:p>
          <a:p>
            <a:pPr marL="449263" indent="-449263">
              <a:buFont typeface="Wingdings" panose="05000000000000000000" pitchFamily="2" charset="2"/>
              <a:buChar char="§"/>
            </a:pPr>
            <a:r>
              <a:rPr lang="en-US" dirty="0" smtClean="0"/>
              <a:t>There is a need to </a:t>
            </a:r>
            <a:r>
              <a:rPr lang="en-US" b="1" dirty="0" smtClean="0"/>
              <a:t>mobilize financial resources </a:t>
            </a:r>
            <a:r>
              <a:rPr lang="en-US" dirty="0" smtClean="0"/>
              <a:t>for </a:t>
            </a:r>
            <a:r>
              <a:rPr lang="en-US" sz="2100" dirty="0"/>
              <a:t>such activities; the Ministry of Education organized a best-practice workshop for directors of VET institutions in summer 2015, which is said to have greatly facilitated horizontal learning. The workshop was discontinued for a lack of funding. According to MES staff, ideally, not only directors should be involved in such workshops</a:t>
            </a:r>
            <a:r>
              <a:rPr lang="en-US" sz="2100" dirty="0" smtClean="0"/>
              <a:t>.</a:t>
            </a:r>
          </a:p>
          <a:p>
            <a:pPr marL="449263" indent="-449263">
              <a:buFont typeface="Wingdings" panose="05000000000000000000" pitchFamily="2" charset="2"/>
              <a:buChar char="§"/>
            </a:pPr>
            <a:r>
              <a:rPr lang="en-US" sz="2100" dirty="0" smtClean="0"/>
              <a:t>The inter-college competitions should also allow to create a </a:t>
            </a:r>
            <a:r>
              <a:rPr lang="en-US" sz="2100" b="1" dirty="0" smtClean="0"/>
              <a:t>ranking of VET institutions </a:t>
            </a:r>
            <a:r>
              <a:rPr lang="en-US" sz="2100" dirty="0" smtClean="0"/>
              <a:t>(based on the success in these competitions but also on the success of their students), which would help inform student choice and motivate colleges to innovate and further improve their performance.</a:t>
            </a:r>
          </a:p>
          <a:p>
            <a:pPr marL="449263" indent="-449263">
              <a:buFont typeface="Wingdings" panose="05000000000000000000" pitchFamily="2" charset="2"/>
              <a:buChar char="§"/>
            </a:pPr>
            <a:endParaRPr lang="en-US" sz="2100" dirty="0"/>
          </a:p>
          <a:p>
            <a:pPr marL="741871" lvl="1" indent="-449263">
              <a:buFont typeface="Wingdings" panose="05000000000000000000" pitchFamily="2" charset="2"/>
              <a:buChar char="§"/>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endParaRPr lang="en-US" dirty="0" smtClean="0"/>
          </a:p>
          <a:p>
            <a:pPr marL="457200" lvl="1" indent="0">
              <a:buNone/>
            </a:pPr>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4634936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Engaging students in running mini-companies</a:t>
            </a:r>
            <a:endParaRPr lang="en-US" sz="3600" dirty="0"/>
          </a:p>
        </p:txBody>
      </p:sp>
      <p:sp>
        <p:nvSpPr>
          <p:cNvPr id="3" name="Content Placeholder 2"/>
          <p:cNvSpPr>
            <a:spLocks noGrp="1"/>
          </p:cNvSpPr>
          <p:nvPr>
            <p:ph idx="1"/>
          </p:nvPr>
        </p:nvSpPr>
        <p:spPr/>
        <p:txBody>
          <a:bodyPr>
            <a:normAutofit fontScale="92500" lnSpcReduction="20000"/>
          </a:bodyPr>
          <a:lstStyle/>
          <a:p>
            <a:pPr marL="461963" indent="-461963">
              <a:buFont typeface="Wingdings" panose="05000000000000000000" pitchFamily="2" charset="2"/>
              <a:buChar char="§"/>
            </a:pPr>
            <a:r>
              <a:rPr lang="en-US" sz="2400" b="1" dirty="0"/>
              <a:t>If </a:t>
            </a:r>
            <a:r>
              <a:rPr lang="en-US" sz="2400" b="1" dirty="0" smtClean="0"/>
              <a:t>needed, </a:t>
            </a:r>
            <a:r>
              <a:rPr lang="en-US" sz="2400" b="1" dirty="0"/>
              <a:t>modify existing legislation to explicitly allow </a:t>
            </a:r>
            <a:r>
              <a:rPr lang="en-US" sz="2400" dirty="0">
                <a:solidFill>
                  <a:schemeClr val="tx1"/>
                </a:solidFill>
              </a:rPr>
              <a:t>VET institutions to perform </a:t>
            </a:r>
            <a:r>
              <a:rPr lang="en-US" sz="2400" dirty="0" smtClean="0">
                <a:solidFill>
                  <a:schemeClr val="tx1"/>
                </a:solidFill>
              </a:rPr>
              <a:t>“auxiliary </a:t>
            </a:r>
            <a:r>
              <a:rPr lang="en-US" sz="2400" dirty="0">
                <a:solidFill>
                  <a:schemeClr val="tx1"/>
                </a:solidFill>
              </a:rPr>
              <a:t>entrepreneurial </a:t>
            </a:r>
            <a:r>
              <a:rPr lang="en-US" sz="2400" dirty="0" smtClean="0">
                <a:solidFill>
                  <a:schemeClr val="tx1"/>
                </a:solidFill>
              </a:rPr>
              <a:t>activities” (as is the </a:t>
            </a:r>
            <a:r>
              <a:rPr lang="en-US" sz="2400" dirty="0">
                <a:solidFill>
                  <a:schemeClr val="tx1"/>
                </a:solidFill>
              </a:rPr>
              <a:t>case of higher education institutions </a:t>
            </a:r>
            <a:r>
              <a:rPr lang="en-US" sz="2400" dirty="0" smtClean="0">
                <a:solidFill>
                  <a:schemeClr val="tx1"/>
                </a:solidFill>
              </a:rPr>
              <a:t>under the Law on Legal Entities of Public Law (LEPL); </a:t>
            </a:r>
          </a:p>
          <a:p>
            <a:pPr marL="461963" indent="-461963">
              <a:buFont typeface="Wingdings" panose="05000000000000000000" pitchFamily="2" charset="2"/>
              <a:buChar char="§"/>
            </a:pPr>
            <a:r>
              <a:rPr lang="en-US" sz="2400" dirty="0"/>
              <a:t>E</a:t>
            </a:r>
            <a:r>
              <a:rPr lang="en-US" sz="2400" dirty="0" smtClean="0"/>
              <a:t>ncourage </a:t>
            </a:r>
            <a:r>
              <a:rPr lang="en-US" sz="2400" dirty="0"/>
              <a:t>VET institutions to establish mini-companies to be operated (</a:t>
            </a:r>
            <a:r>
              <a:rPr lang="en-US" sz="2400" b="1" dirty="0"/>
              <a:t>on a non-profit basis</a:t>
            </a:r>
            <a:r>
              <a:rPr lang="en-US" sz="2400" dirty="0"/>
              <a:t>) by </a:t>
            </a:r>
            <a:r>
              <a:rPr lang="en-US" sz="2400" dirty="0" smtClean="0"/>
              <a:t>students </a:t>
            </a:r>
            <a:r>
              <a:rPr lang="en-US" sz="2400" dirty="0"/>
              <a:t>with mentoring by private business partners and faculty. (Use the </a:t>
            </a:r>
            <a:r>
              <a:rPr lang="en-US" sz="2400" dirty="0">
                <a:solidFill>
                  <a:srgbClr val="FF0000"/>
                </a:solidFill>
              </a:rPr>
              <a:t>Maltese</a:t>
            </a:r>
            <a:r>
              <a:rPr lang="en-US" sz="2400" dirty="0"/>
              <a:t> and </a:t>
            </a:r>
            <a:r>
              <a:rPr lang="en-US" sz="2400" dirty="0">
                <a:solidFill>
                  <a:srgbClr val="FF0000"/>
                </a:solidFill>
              </a:rPr>
              <a:t>German</a:t>
            </a:r>
            <a:r>
              <a:rPr lang="en-US" sz="2400" dirty="0"/>
              <a:t> models for reference</a:t>
            </a:r>
            <a:r>
              <a:rPr lang="en-US" sz="2400" dirty="0" smtClean="0"/>
              <a:t>);</a:t>
            </a:r>
            <a:endParaRPr lang="en-US" sz="2400" dirty="0"/>
          </a:p>
          <a:p>
            <a:pPr marL="461963" indent="-461963">
              <a:buFont typeface="Wingdings" panose="05000000000000000000" pitchFamily="2" charset="2"/>
              <a:buChar char="§"/>
            </a:pPr>
            <a:r>
              <a:rPr lang="en-US" sz="2400" dirty="0"/>
              <a:t>Such mini-companies could be used to achieve many entrepreneurship-related learning outcomes. For example, while operating such a company in the “real world” students can learn: </a:t>
            </a:r>
          </a:p>
          <a:p>
            <a:pPr marL="914400" lvl="1" indent="0">
              <a:buNone/>
            </a:pPr>
            <a:r>
              <a:rPr lang="en-US" sz="2000" dirty="0"/>
              <a:t>1) To work in a team, delegate responsibilities, set targets, monitor performance, instill motivation, plan business activities </a:t>
            </a:r>
            <a:r>
              <a:rPr lang="en-US" sz="2000" dirty="0" smtClean="0"/>
              <a:t>(all these are learning </a:t>
            </a:r>
            <a:r>
              <a:rPr lang="en-US" sz="2000" dirty="0"/>
              <a:t>outcomes under “organization of </a:t>
            </a:r>
            <a:r>
              <a:rPr lang="en-US" sz="2000" dirty="0" smtClean="0"/>
              <a:t>business”, and “organization </a:t>
            </a:r>
            <a:r>
              <a:rPr lang="en-US" sz="2000" dirty="0"/>
              <a:t>of human </a:t>
            </a:r>
            <a:r>
              <a:rPr lang="en-US" sz="2000" dirty="0" smtClean="0"/>
              <a:t>resources”);</a:t>
            </a:r>
            <a:endParaRPr lang="en-US" sz="2000" dirty="0"/>
          </a:p>
          <a:p>
            <a:pPr marL="914400" lvl="1" indent="0">
              <a:buNone/>
            </a:pPr>
            <a:r>
              <a:rPr lang="en-US" sz="2000" dirty="0"/>
              <a:t>2) To analyze competition and demand, set prices, brand and differentiate their products, adjust product and service quality, design effective marketing campaigns, etc.).</a:t>
            </a:r>
          </a:p>
          <a:p>
            <a:endParaRPr lang="en-US" dirty="0"/>
          </a:p>
        </p:txBody>
      </p:sp>
    </p:spTree>
    <p:extLst>
      <p:ext uri="{BB962C8B-B14F-4D97-AF65-F5344CB8AC3E}">
        <p14:creationId xmlns:p14="http://schemas.microsoft.com/office/powerpoint/2010/main" val="2472001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law on LEPL</a:t>
            </a:r>
            <a:endParaRPr lang="en-US" dirty="0"/>
          </a:p>
        </p:txBody>
      </p:sp>
      <p:sp>
        <p:nvSpPr>
          <p:cNvPr id="3" name="Content Placeholder 2"/>
          <p:cNvSpPr>
            <a:spLocks noGrp="1"/>
          </p:cNvSpPr>
          <p:nvPr>
            <p:ph idx="1"/>
          </p:nvPr>
        </p:nvSpPr>
        <p:spPr/>
        <p:txBody>
          <a:bodyPr/>
          <a:lstStyle/>
          <a:p>
            <a:r>
              <a:rPr lang="en-US" dirty="0"/>
              <a:t>2a. A legal entity under public law – a higher educational </a:t>
            </a:r>
            <a:r>
              <a:rPr lang="en-US" dirty="0" smtClean="0"/>
              <a:t>institution shall be </a:t>
            </a:r>
            <a:r>
              <a:rPr lang="en-US" dirty="0"/>
              <a:t>authorized to:</a:t>
            </a:r>
          </a:p>
          <a:p>
            <a:r>
              <a:rPr lang="en-US" dirty="0"/>
              <a:t>a) perform educational, and scientific and research activities;</a:t>
            </a:r>
          </a:p>
          <a:p>
            <a:r>
              <a:rPr lang="en-US" dirty="0"/>
              <a:t>b) perform publishing activities;</a:t>
            </a:r>
          </a:p>
          <a:p>
            <a:r>
              <a:rPr lang="en-US" dirty="0"/>
              <a:t>c) </a:t>
            </a:r>
            <a:r>
              <a:rPr lang="en-US" dirty="0">
                <a:solidFill>
                  <a:srgbClr val="FF0000"/>
                </a:solidFill>
              </a:rPr>
              <a:t>sell</a:t>
            </a:r>
            <a:r>
              <a:rPr lang="en-US" dirty="0"/>
              <a:t> the output produced in the course of educational, scientific and research activities;</a:t>
            </a:r>
          </a:p>
          <a:p>
            <a:r>
              <a:rPr lang="en-US" dirty="0"/>
              <a:t>d) produce and sell the output (inventions and useful models) produced in the course of scientific research and laboratory activities;</a:t>
            </a:r>
          </a:p>
          <a:p>
            <a:r>
              <a:rPr lang="en-US" dirty="0"/>
              <a:t>e) </a:t>
            </a:r>
            <a:r>
              <a:rPr lang="en-US" dirty="0">
                <a:solidFill>
                  <a:srgbClr val="FF0000"/>
                </a:solidFill>
              </a:rPr>
              <a:t>perform auxiliary entrepreneurial activities </a:t>
            </a:r>
            <a:r>
              <a:rPr lang="en-US" dirty="0"/>
              <a:t>if so provided by its statute (regulations);</a:t>
            </a:r>
          </a:p>
          <a:p>
            <a:endParaRPr lang="en-US" dirty="0"/>
          </a:p>
        </p:txBody>
      </p:sp>
    </p:spTree>
    <p:extLst>
      <p:ext uri="{BB962C8B-B14F-4D97-AF65-F5344CB8AC3E}">
        <p14:creationId xmlns:p14="http://schemas.microsoft.com/office/powerpoint/2010/main" val="2084815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4905" y="389244"/>
            <a:ext cx="10058400" cy="983569"/>
          </a:xfrm>
        </p:spPr>
        <p:txBody>
          <a:bodyPr>
            <a:normAutofit/>
          </a:bodyPr>
          <a:lstStyle/>
          <a:p>
            <a:pPr lvl="0">
              <a:lnSpc>
                <a:spcPct val="90000"/>
              </a:lnSpc>
              <a:spcBef>
                <a:spcPts val="1200"/>
              </a:spcBef>
              <a:spcAft>
                <a:spcPts val="200"/>
              </a:spcAft>
              <a:buClr>
                <a:srgbClr val="1CADE4"/>
              </a:buClr>
              <a:buSzPct val="100000"/>
            </a:pPr>
            <a:r>
              <a:rPr lang="en-US" sz="2400" b="1" dirty="0"/>
              <a:t>Selection and incubation </a:t>
            </a:r>
            <a:r>
              <a:rPr lang="en-US" sz="2400" b="1" dirty="0" smtClean="0"/>
              <a:t>of talented entrepreneurs (based on the </a:t>
            </a:r>
            <a:r>
              <a:rPr lang="en-US" sz="2400" b="1" dirty="0" smtClean="0">
                <a:solidFill>
                  <a:srgbClr val="FF0000"/>
                </a:solidFill>
              </a:rPr>
              <a:t>Hungarian</a:t>
            </a:r>
            <a:r>
              <a:rPr lang="en-US" sz="2400" b="1" dirty="0" smtClean="0"/>
              <a:t> model)</a:t>
            </a:r>
            <a:endParaRPr lang="en-US" sz="2400" b="1" dirty="0"/>
          </a:p>
        </p:txBody>
      </p:sp>
      <p:sp>
        <p:nvSpPr>
          <p:cNvPr id="3" name="Content Placeholder 2"/>
          <p:cNvSpPr>
            <a:spLocks noGrp="1"/>
          </p:cNvSpPr>
          <p:nvPr>
            <p:ph idx="1"/>
          </p:nvPr>
        </p:nvSpPr>
        <p:spPr>
          <a:xfrm>
            <a:off x="1241957" y="1240568"/>
            <a:ext cx="10515600" cy="5114282"/>
          </a:xfrm>
        </p:spPr>
        <p:txBody>
          <a:bodyPr/>
          <a:lstStyle/>
          <a:p>
            <a:pPr marL="201168" lvl="1" indent="0">
              <a:lnSpc>
                <a:spcPct val="200000"/>
              </a:lnSpc>
              <a:buNone/>
            </a:pPr>
            <a:endParaRPr lang="en-US" dirty="0" smtClean="0"/>
          </a:p>
          <a:p>
            <a:pPr lvl="1"/>
            <a:endParaRPr lang="en-US" dirty="0" smtClean="0"/>
          </a:p>
          <a:p>
            <a:pPr lvl="1"/>
            <a:endParaRPr lang="en-US" dirty="0" smtClean="0"/>
          </a:p>
          <a:p>
            <a:pPr marL="457200" lvl="1" indent="0">
              <a:buNone/>
            </a:pPr>
            <a:endParaRPr lang="en-US" dirty="0" smtClean="0"/>
          </a:p>
          <a:p>
            <a:endParaRPr lang="en-US" dirty="0"/>
          </a:p>
        </p:txBody>
      </p:sp>
      <p:graphicFrame>
        <p:nvGraphicFramePr>
          <p:cNvPr id="6" name="Diagram 5"/>
          <p:cNvGraphicFramePr/>
          <p:nvPr>
            <p:extLst>
              <p:ext uri="{D42A27DB-BD31-4B8C-83A1-F6EECF244321}">
                <p14:modId xmlns:p14="http://schemas.microsoft.com/office/powerpoint/2010/main" val="922866903"/>
              </p:ext>
            </p:extLst>
          </p:nvPr>
        </p:nvGraphicFramePr>
        <p:xfrm>
          <a:off x="1226381" y="1714496"/>
          <a:ext cx="8017373" cy="4330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Brace 4"/>
          <p:cNvSpPr/>
          <p:nvPr/>
        </p:nvSpPr>
        <p:spPr>
          <a:xfrm>
            <a:off x="7283148" y="1855433"/>
            <a:ext cx="378941" cy="151374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759141" y="2143966"/>
            <a:ext cx="2816481" cy="923330"/>
          </a:xfrm>
          <a:prstGeom prst="rect">
            <a:avLst/>
          </a:prstGeom>
          <a:noFill/>
        </p:spPr>
        <p:txBody>
          <a:bodyPr wrap="square" rtlCol="0">
            <a:spAutoFit/>
          </a:bodyPr>
          <a:lstStyle/>
          <a:p>
            <a:r>
              <a:rPr lang="en-US" u="sng" dirty="0" smtClean="0"/>
              <a:t>College level</a:t>
            </a:r>
            <a:r>
              <a:rPr lang="en-US" dirty="0" smtClean="0"/>
              <a:t>, with the help of private sector partners (based on </a:t>
            </a:r>
            <a:r>
              <a:rPr lang="en-US" dirty="0" smtClean="0">
                <a:solidFill>
                  <a:srgbClr val="FF0000"/>
                </a:solidFill>
              </a:rPr>
              <a:t>Swiss</a:t>
            </a:r>
            <a:r>
              <a:rPr lang="en-US" dirty="0" smtClean="0"/>
              <a:t> model)</a:t>
            </a:r>
            <a:endParaRPr lang="en-US" dirty="0"/>
          </a:p>
        </p:txBody>
      </p:sp>
      <p:sp>
        <p:nvSpPr>
          <p:cNvPr id="9" name="Right Brace 8"/>
          <p:cNvSpPr/>
          <p:nvPr/>
        </p:nvSpPr>
        <p:spPr>
          <a:xfrm>
            <a:off x="7298755" y="3710865"/>
            <a:ext cx="726668" cy="211616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8149701" y="4289493"/>
            <a:ext cx="3607856" cy="923330"/>
          </a:xfrm>
          <a:prstGeom prst="rect">
            <a:avLst/>
          </a:prstGeom>
          <a:noFill/>
        </p:spPr>
        <p:txBody>
          <a:bodyPr wrap="square" rtlCol="0">
            <a:spAutoFit/>
          </a:bodyPr>
          <a:lstStyle/>
          <a:p>
            <a:r>
              <a:rPr lang="en-US" u="sng" dirty="0" smtClean="0"/>
              <a:t>National level</a:t>
            </a:r>
            <a:r>
              <a:rPr lang="en-US" dirty="0" smtClean="0"/>
              <a:t>,</a:t>
            </a:r>
            <a:r>
              <a:rPr lang="en-US" u="sng" dirty="0" smtClean="0"/>
              <a:t> </a:t>
            </a:r>
            <a:r>
              <a:rPr lang="en-US" dirty="0" smtClean="0"/>
              <a:t>coordinated by an association of VET institutions, GCCI and other business associations</a:t>
            </a:r>
            <a:endParaRPr lang="en-US" dirty="0"/>
          </a:p>
        </p:txBody>
      </p:sp>
    </p:spTree>
    <p:extLst>
      <p:ext uri="{BB962C8B-B14F-4D97-AF65-F5344CB8AC3E}">
        <p14:creationId xmlns:p14="http://schemas.microsoft.com/office/powerpoint/2010/main" val="822386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Introduction</a:t>
            </a:r>
            <a:endParaRPr lang="en-US" sz="2400" b="1" dirty="0"/>
          </a:p>
        </p:txBody>
      </p:sp>
      <p:sp>
        <p:nvSpPr>
          <p:cNvPr id="3" name="Content Placeholder 2"/>
          <p:cNvSpPr>
            <a:spLocks noGrp="1"/>
          </p:cNvSpPr>
          <p:nvPr>
            <p:ph idx="1"/>
          </p:nvPr>
        </p:nvSpPr>
        <p:spPr/>
        <p:txBody>
          <a:bodyPr>
            <a:normAutofit/>
          </a:bodyPr>
          <a:lstStyle/>
          <a:p>
            <a:pPr marL="447675" indent="-447675">
              <a:buNone/>
            </a:pPr>
            <a:r>
              <a:rPr lang="en-US" sz="2400" b="1" dirty="0" smtClean="0"/>
              <a:t>Aim of the project:</a:t>
            </a:r>
          </a:p>
          <a:p>
            <a:pPr marL="447675" lvl="1" indent="-447675">
              <a:buFont typeface="Wingdings" panose="05000000000000000000" pitchFamily="2" charset="2"/>
              <a:buChar char="§"/>
            </a:pPr>
            <a:r>
              <a:rPr lang="en-US" sz="2400" dirty="0" smtClean="0"/>
              <a:t>Strengthen entrepreneurship education in Georgian VET institutions:</a:t>
            </a:r>
          </a:p>
          <a:p>
            <a:pPr marL="384048" lvl="2" indent="0">
              <a:buNone/>
            </a:pPr>
            <a:r>
              <a:rPr lang="en-US" sz="2000" dirty="0" smtClean="0"/>
              <a:t>1) </a:t>
            </a:r>
            <a:r>
              <a:rPr lang="en-US" sz="2000" b="1" dirty="0" smtClean="0"/>
              <a:t>Improve</a:t>
            </a:r>
            <a:r>
              <a:rPr lang="en-US" sz="2000" dirty="0" smtClean="0"/>
              <a:t> existing modular entrepreneurial training;</a:t>
            </a:r>
            <a:endParaRPr lang="en-US" sz="2000" dirty="0"/>
          </a:p>
          <a:p>
            <a:pPr marL="384048" lvl="2" indent="0">
              <a:buNone/>
            </a:pPr>
            <a:r>
              <a:rPr lang="en-US" sz="2000" dirty="0"/>
              <a:t>2</a:t>
            </a:r>
            <a:r>
              <a:rPr lang="en-US" sz="2000" dirty="0" smtClean="0"/>
              <a:t>) </a:t>
            </a:r>
            <a:r>
              <a:rPr lang="en-US" sz="2000" b="1" dirty="0" smtClean="0"/>
              <a:t>Identify</a:t>
            </a:r>
            <a:r>
              <a:rPr lang="en-US" sz="2000" dirty="0" smtClean="0"/>
              <a:t> </a:t>
            </a:r>
            <a:r>
              <a:rPr lang="en-US" sz="2000" dirty="0"/>
              <a:t>talented students;</a:t>
            </a:r>
          </a:p>
          <a:p>
            <a:pPr marL="384048" lvl="2" indent="0">
              <a:buNone/>
            </a:pPr>
            <a:r>
              <a:rPr lang="en-US" sz="2000" dirty="0"/>
              <a:t>3</a:t>
            </a:r>
            <a:r>
              <a:rPr lang="en-US" sz="2000" dirty="0" smtClean="0"/>
              <a:t>) </a:t>
            </a:r>
            <a:r>
              <a:rPr lang="en-US" sz="2000" b="1" dirty="0" smtClean="0"/>
              <a:t>Incubate</a:t>
            </a:r>
            <a:r>
              <a:rPr lang="en-US" sz="2000" dirty="0" smtClean="0"/>
              <a:t> young talented entrepreneurs.</a:t>
            </a:r>
            <a:endParaRPr lang="en-US" dirty="0" smtClean="0"/>
          </a:p>
          <a:p>
            <a:pPr marL="0" indent="0">
              <a:buNone/>
            </a:pPr>
            <a:r>
              <a:rPr lang="en-US" sz="2400" b="1" dirty="0" smtClean="0"/>
              <a:t>Steps taken:</a:t>
            </a:r>
          </a:p>
          <a:p>
            <a:pPr marL="447675" lvl="1" indent="-447675">
              <a:buFont typeface="Wingdings" panose="05000000000000000000" pitchFamily="2" charset="2"/>
              <a:buChar char="§"/>
            </a:pPr>
            <a:r>
              <a:rPr lang="en-US" sz="2400" dirty="0"/>
              <a:t>Desk research about European best practices;</a:t>
            </a:r>
            <a:endParaRPr lang="ru-RU" sz="2400" dirty="0"/>
          </a:p>
          <a:p>
            <a:pPr marL="447675" lvl="1" indent="-447675">
              <a:buFont typeface="Wingdings" panose="05000000000000000000" pitchFamily="2" charset="2"/>
              <a:buChar char="§"/>
            </a:pPr>
            <a:r>
              <a:rPr lang="en-US" sz="2400" dirty="0"/>
              <a:t>Visits to 12 Georgian VET institutions (both public and private); </a:t>
            </a:r>
          </a:p>
          <a:p>
            <a:pPr marL="447675" lvl="1" indent="-447675">
              <a:buFont typeface="Wingdings" panose="05000000000000000000" pitchFamily="2" charset="2"/>
              <a:buChar char="§"/>
            </a:pPr>
            <a:r>
              <a:rPr lang="en-US" sz="2400" dirty="0"/>
              <a:t>Interviews with VET experts (Anthony </a:t>
            </a:r>
            <a:r>
              <a:rPr lang="en-US" sz="2400" dirty="0" err="1"/>
              <a:t>Tyrrel</a:t>
            </a:r>
            <a:r>
              <a:rPr lang="en-US" sz="2400" dirty="0"/>
              <a:t>, </a:t>
            </a:r>
            <a:r>
              <a:rPr lang="en-US" sz="2400" dirty="0" err="1"/>
              <a:t>Kakhaber</a:t>
            </a:r>
            <a:r>
              <a:rPr lang="en-US" sz="2400" dirty="0"/>
              <a:t> </a:t>
            </a:r>
            <a:r>
              <a:rPr lang="en-US" sz="2400" dirty="0" err="1"/>
              <a:t>Eradze</a:t>
            </a:r>
            <a:r>
              <a:rPr lang="en-US" sz="2400" dirty="0"/>
              <a:t>) and alumni (owners of small businesses).</a:t>
            </a:r>
          </a:p>
          <a:p>
            <a:pPr marL="201168" lvl="1" indent="0">
              <a:buNone/>
            </a:pPr>
            <a:endParaRPr lang="en-US" sz="2400" dirty="0"/>
          </a:p>
          <a:p>
            <a:pPr marL="457200" lvl="1" indent="0">
              <a:buNone/>
            </a:pPr>
            <a:endParaRPr lang="en-US" dirty="0" smtClean="0"/>
          </a:p>
          <a:p>
            <a:pPr lvl="1"/>
            <a:endParaRPr lang="en-US" dirty="0" smtClean="0"/>
          </a:p>
          <a:p>
            <a:pPr marL="457200" lvl="1" indent="0">
              <a:buNone/>
            </a:pPr>
            <a:endParaRPr lang="en-US" dirty="0" smtClean="0"/>
          </a:p>
          <a:p>
            <a:pPr lvl="1"/>
            <a:endParaRPr lang="en-US" dirty="0"/>
          </a:p>
          <a:p>
            <a:pPr marL="457200" lvl="1" indent="0">
              <a:buNone/>
            </a:pPr>
            <a:endParaRPr lang="en-US" dirty="0"/>
          </a:p>
        </p:txBody>
      </p:sp>
    </p:spTree>
    <p:extLst>
      <p:ext uri="{BB962C8B-B14F-4D97-AF65-F5344CB8AC3E}">
        <p14:creationId xmlns:p14="http://schemas.microsoft.com/office/powerpoint/2010/main" val="3784330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29154"/>
            <a:ext cx="10058400" cy="1450757"/>
          </a:xfrm>
        </p:spPr>
        <p:txBody>
          <a:bodyPr/>
          <a:lstStyle/>
          <a:p>
            <a:pPr lvl="0">
              <a:lnSpc>
                <a:spcPct val="90000"/>
              </a:lnSpc>
              <a:spcBef>
                <a:spcPts val="1200"/>
              </a:spcBef>
              <a:spcAft>
                <a:spcPts val="200"/>
              </a:spcAft>
            </a:pPr>
            <a:r>
              <a:rPr lang="en-US" sz="3600" b="1" spc="0" dirty="0" smtClean="0">
                <a:solidFill>
                  <a:prstClr val="black">
                    <a:lumMod val="75000"/>
                    <a:lumOff val="25000"/>
                  </a:prstClr>
                </a:solidFill>
              </a:rPr>
              <a:t>Why entrepreneurial training?</a:t>
            </a:r>
            <a:r>
              <a:rPr lang="en-US" sz="2000" b="1" spc="0" dirty="0">
                <a:solidFill>
                  <a:prstClr val="black">
                    <a:lumMod val="75000"/>
                    <a:lumOff val="25000"/>
                  </a:prstClr>
                </a:solidFill>
                <a:latin typeface="Calibri" panose="020F0502020204030204"/>
              </a:rPr>
              <a:t/>
            </a:r>
            <a:br>
              <a:rPr lang="en-US" sz="2000" b="1" spc="0" dirty="0">
                <a:solidFill>
                  <a:prstClr val="black">
                    <a:lumMod val="75000"/>
                    <a:lumOff val="25000"/>
                  </a:prstClr>
                </a:solidFill>
                <a:latin typeface="Calibri" panose="020F0502020204030204"/>
              </a:rPr>
            </a:br>
            <a:endParaRPr lang="en-US" dirty="0"/>
          </a:p>
        </p:txBody>
      </p:sp>
      <p:sp>
        <p:nvSpPr>
          <p:cNvPr id="3" name="Content Placeholder 2"/>
          <p:cNvSpPr>
            <a:spLocks noGrp="1"/>
          </p:cNvSpPr>
          <p:nvPr>
            <p:ph idx="1"/>
          </p:nvPr>
        </p:nvSpPr>
        <p:spPr/>
        <p:txBody>
          <a:bodyPr/>
          <a:lstStyle/>
          <a:p>
            <a:pPr marL="201168" lvl="1" indent="0">
              <a:buNone/>
            </a:pPr>
            <a:r>
              <a:rPr lang="en-US" sz="2400" b="1" dirty="0" smtClean="0">
                <a:solidFill>
                  <a:prstClr val="black">
                    <a:lumMod val="75000"/>
                    <a:lumOff val="25000"/>
                  </a:prstClr>
                </a:solidFill>
              </a:rPr>
              <a:t>By improving </a:t>
            </a:r>
            <a:r>
              <a:rPr lang="en-US" sz="2400" b="1" dirty="0">
                <a:solidFill>
                  <a:prstClr val="black">
                    <a:lumMod val="75000"/>
                    <a:lumOff val="25000"/>
                  </a:prstClr>
                </a:solidFill>
              </a:rPr>
              <a:t>entrepreneurial education and follow up support </a:t>
            </a:r>
            <a:r>
              <a:rPr lang="en-US" sz="2400" b="1" dirty="0" smtClean="0">
                <a:solidFill>
                  <a:prstClr val="black">
                    <a:lumMod val="75000"/>
                    <a:lumOff val="25000"/>
                  </a:prstClr>
                </a:solidFill>
              </a:rPr>
              <a:t>systems we can achieve the following: </a:t>
            </a:r>
          </a:p>
          <a:p>
            <a:pPr marL="447675" lvl="1" indent="-447675">
              <a:buFont typeface="Wingdings" panose="05000000000000000000" pitchFamily="2" charset="2"/>
              <a:buChar char="§"/>
            </a:pPr>
            <a:r>
              <a:rPr lang="en-US" sz="2400" dirty="0" smtClean="0"/>
              <a:t>Increase </a:t>
            </a:r>
            <a:r>
              <a:rPr lang="en-US" sz="2400" b="1" dirty="0" smtClean="0"/>
              <a:t>self-employability</a:t>
            </a:r>
            <a:r>
              <a:rPr lang="en-US" sz="2400" dirty="0" smtClean="0"/>
              <a:t> of the VET graduates;</a:t>
            </a:r>
          </a:p>
          <a:p>
            <a:pPr marL="447675" lvl="1" indent="-447675">
              <a:buFont typeface="Wingdings" panose="05000000000000000000" pitchFamily="2" charset="2"/>
              <a:buChar char="§"/>
            </a:pPr>
            <a:r>
              <a:rPr lang="en-US" sz="2400" dirty="0" smtClean="0"/>
              <a:t>Increase the </a:t>
            </a:r>
            <a:r>
              <a:rPr lang="en-US" sz="2400" b="1" dirty="0" smtClean="0"/>
              <a:t>attractiveness</a:t>
            </a:r>
            <a:r>
              <a:rPr lang="en-US" sz="2400" dirty="0" smtClean="0"/>
              <a:t> of VET as an alternative to higher education;</a:t>
            </a:r>
          </a:p>
          <a:p>
            <a:pPr marL="447675" lvl="1" indent="-447675">
              <a:buFont typeface="Wingdings" panose="05000000000000000000" pitchFamily="2" charset="2"/>
              <a:buChar char="§"/>
            </a:pPr>
            <a:r>
              <a:rPr lang="en-US" sz="2400" dirty="0" smtClean="0"/>
              <a:t>Develop the </a:t>
            </a:r>
            <a:r>
              <a:rPr lang="en-US" sz="2400" b="1" dirty="0" smtClean="0"/>
              <a:t>culture of entrepreneurship</a:t>
            </a:r>
            <a:r>
              <a:rPr lang="en-US" sz="2400" dirty="0" smtClean="0"/>
              <a:t> in Georgia.</a:t>
            </a:r>
          </a:p>
          <a:p>
            <a:pPr marL="201168" lvl="1" indent="0">
              <a:buNone/>
            </a:pPr>
            <a:endParaRPr lang="en-US" dirty="0" smtClean="0"/>
          </a:p>
          <a:p>
            <a:endParaRPr lang="en-US" dirty="0" smtClean="0"/>
          </a:p>
          <a:p>
            <a:endParaRPr lang="en-US" dirty="0" smtClean="0"/>
          </a:p>
          <a:p>
            <a:endParaRPr lang="en-US" dirty="0" smtClean="0"/>
          </a:p>
          <a:p>
            <a:pPr lvl="1"/>
            <a:endParaRPr lang="en-US" dirty="0" smtClean="0"/>
          </a:p>
          <a:p>
            <a:pPr marL="914400" lvl="2" indent="0">
              <a:buNone/>
            </a:pPr>
            <a:endParaRPr lang="en-US" dirty="0" smtClean="0"/>
          </a:p>
        </p:txBody>
      </p:sp>
    </p:spTree>
    <p:extLst>
      <p:ext uri="{BB962C8B-B14F-4D97-AF65-F5344CB8AC3E}">
        <p14:creationId xmlns:p14="http://schemas.microsoft.com/office/powerpoint/2010/main" val="865328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spc="0" dirty="0" smtClean="0">
                <a:solidFill>
                  <a:prstClr val="black">
                    <a:lumMod val="75000"/>
                    <a:lumOff val="25000"/>
                  </a:prstClr>
                </a:solidFill>
              </a:rPr>
              <a:t>Post-secondary vocational training is not an attractive option for Georgian youth</a:t>
            </a:r>
            <a:endParaRPr lang="en-US" sz="3600" b="1" spc="0" dirty="0">
              <a:solidFill>
                <a:prstClr val="black">
                  <a:lumMod val="75000"/>
                  <a:lumOff val="25000"/>
                </a:prstClr>
              </a:solidFill>
            </a:endParaRPr>
          </a:p>
        </p:txBody>
      </p:sp>
      <p:graphicFrame>
        <p:nvGraphicFramePr>
          <p:cNvPr id="11" name="Chart 10"/>
          <p:cNvGraphicFramePr/>
          <p:nvPr>
            <p:extLst>
              <p:ext uri="{D42A27DB-BD31-4B8C-83A1-F6EECF244321}">
                <p14:modId xmlns:p14="http://schemas.microsoft.com/office/powerpoint/2010/main" val="2475572362"/>
              </p:ext>
            </p:extLst>
          </p:nvPr>
        </p:nvGraphicFramePr>
        <p:xfrm>
          <a:off x="1097280" y="1830344"/>
          <a:ext cx="5646420" cy="403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153108" y="5855815"/>
            <a:ext cx="4143633" cy="307777"/>
          </a:xfrm>
          <a:prstGeom prst="rect">
            <a:avLst/>
          </a:prstGeom>
          <a:noFill/>
        </p:spPr>
        <p:txBody>
          <a:bodyPr wrap="square" rtlCol="0">
            <a:spAutoFit/>
          </a:bodyPr>
          <a:lstStyle/>
          <a:p>
            <a:r>
              <a:rPr lang="en-US" sz="1400" b="1" i="1" dirty="0">
                <a:solidFill>
                  <a:prstClr val="black">
                    <a:lumMod val="75000"/>
                    <a:lumOff val="25000"/>
                  </a:prstClr>
                </a:solidFill>
                <a:latin typeface="+mj-lt"/>
                <a:ea typeface="+mj-ea"/>
                <a:cs typeface="+mj-cs"/>
              </a:rPr>
              <a:t>Source: UNESCO Institute for Statistics</a:t>
            </a:r>
          </a:p>
        </p:txBody>
      </p:sp>
      <p:sp>
        <p:nvSpPr>
          <p:cNvPr id="6" name="TextBox 5"/>
          <p:cNvSpPr txBox="1"/>
          <p:nvPr/>
        </p:nvSpPr>
        <p:spPr>
          <a:xfrm>
            <a:off x="7219951" y="5855814"/>
            <a:ext cx="4143633" cy="307777"/>
          </a:xfrm>
          <a:prstGeom prst="rect">
            <a:avLst/>
          </a:prstGeom>
          <a:noFill/>
        </p:spPr>
        <p:txBody>
          <a:bodyPr wrap="square" rtlCol="0">
            <a:spAutoFit/>
          </a:bodyPr>
          <a:lstStyle/>
          <a:p>
            <a:r>
              <a:rPr lang="en-US" sz="1400" b="1" i="1" dirty="0">
                <a:solidFill>
                  <a:prstClr val="black">
                    <a:lumMod val="75000"/>
                    <a:lumOff val="25000"/>
                  </a:prstClr>
                </a:solidFill>
                <a:latin typeface="+mj-lt"/>
                <a:ea typeface="+mj-ea"/>
                <a:cs typeface="+mj-cs"/>
              </a:rPr>
              <a:t>Source: </a:t>
            </a:r>
            <a:r>
              <a:rPr lang="en-US" sz="1400" b="1" i="1" dirty="0" smtClean="0">
                <a:solidFill>
                  <a:prstClr val="black">
                    <a:lumMod val="75000"/>
                    <a:lumOff val="25000"/>
                  </a:prstClr>
                </a:solidFill>
                <a:latin typeface="+mj-lt"/>
                <a:ea typeface="+mj-ea"/>
                <a:cs typeface="+mj-cs"/>
              </a:rPr>
              <a:t>National Statistics Office of Georgia and EUVEGE</a:t>
            </a:r>
            <a:endParaRPr lang="en-US" sz="1400" b="1" i="1" dirty="0">
              <a:solidFill>
                <a:prstClr val="black">
                  <a:lumMod val="75000"/>
                  <a:lumOff val="25000"/>
                </a:prstClr>
              </a:solidFill>
              <a:latin typeface="+mj-lt"/>
              <a:ea typeface="+mj-ea"/>
              <a:cs typeface="+mj-cs"/>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776704659"/>
              </p:ext>
            </p:extLst>
          </p:nvPr>
        </p:nvGraphicFramePr>
        <p:xfrm>
          <a:off x="7298267" y="2780792"/>
          <a:ext cx="4179357" cy="2942674"/>
        </p:xfrm>
        <a:graphic>
          <a:graphicData uri="http://schemas.openxmlformats.org/drawingml/2006/table">
            <a:tbl>
              <a:tblPr>
                <a:tableStyleId>{5C22544A-7EE6-4342-B048-85BDC9FD1C3A}</a:tableStyleId>
              </a:tblPr>
              <a:tblGrid>
                <a:gridCol w="2874433"/>
                <a:gridCol w="1304924"/>
              </a:tblGrid>
              <a:tr h="420382">
                <a:tc>
                  <a:txBody>
                    <a:bodyPr/>
                    <a:lstStyle/>
                    <a:p>
                      <a:pPr algn="l" fontAlgn="b"/>
                      <a:r>
                        <a:rPr lang="en-US" sz="1600" b="1" i="0" kern="1200" dirty="0" smtClean="0">
                          <a:solidFill>
                            <a:prstClr val="black">
                              <a:lumMod val="75000"/>
                              <a:lumOff val="25000"/>
                            </a:prstClr>
                          </a:solidFill>
                          <a:latin typeface="+mj-lt"/>
                          <a:ea typeface="+mj-ea"/>
                          <a:cs typeface="+mj-cs"/>
                        </a:rPr>
                        <a:t>          18-year </a:t>
                      </a:r>
                      <a:r>
                        <a:rPr lang="en-US" sz="1600" b="1" i="0" kern="1200" dirty="0">
                          <a:solidFill>
                            <a:prstClr val="black">
                              <a:lumMod val="75000"/>
                              <a:lumOff val="25000"/>
                            </a:prstClr>
                          </a:solidFill>
                          <a:latin typeface="+mj-lt"/>
                          <a:ea typeface="+mj-ea"/>
                          <a:cs typeface="+mj-cs"/>
                        </a:rPr>
                        <a:t>old age cohort </a:t>
                      </a:r>
                    </a:p>
                  </a:txBody>
                  <a:tcPr marL="9525" marR="9525" marT="9525" marB="0" anchor="b">
                    <a:solidFill>
                      <a:schemeClr val="accent2">
                        <a:lumMod val="40000"/>
                        <a:lumOff val="60000"/>
                      </a:schemeClr>
                    </a:solidFill>
                  </a:tcPr>
                </a:tc>
                <a:tc>
                  <a:txBody>
                    <a:bodyPr/>
                    <a:lstStyle/>
                    <a:p>
                      <a:pPr algn="ctr" fontAlgn="b"/>
                      <a:r>
                        <a:rPr lang="en-US" sz="1600" b="1" i="0" kern="1200" dirty="0">
                          <a:solidFill>
                            <a:prstClr val="black">
                              <a:lumMod val="75000"/>
                              <a:lumOff val="25000"/>
                            </a:prstClr>
                          </a:solidFill>
                          <a:latin typeface="+mj-lt"/>
                          <a:ea typeface="+mj-ea"/>
                          <a:cs typeface="+mj-cs"/>
                        </a:rPr>
                        <a:t>52 000-55 000</a:t>
                      </a:r>
                    </a:p>
                  </a:txBody>
                  <a:tcPr marL="9525" marR="9525" marT="9525" marB="0" anchor="b">
                    <a:solidFill>
                      <a:schemeClr val="accent2">
                        <a:lumMod val="40000"/>
                        <a:lumOff val="60000"/>
                      </a:schemeClr>
                    </a:solidFill>
                  </a:tcPr>
                </a:tc>
              </a:tr>
              <a:tr h="420382">
                <a:tc>
                  <a:txBody>
                    <a:bodyPr/>
                    <a:lstStyle/>
                    <a:p>
                      <a:pPr algn="ctr" fontAlgn="b"/>
                      <a:r>
                        <a:rPr lang="en-US" sz="1600" b="1" i="0" kern="1200" dirty="0" smtClean="0">
                          <a:solidFill>
                            <a:prstClr val="black">
                              <a:lumMod val="75000"/>
                              <a:lumOff val="25000"/>
                            </a:prstClr>
                          </a:solidFill>
                          <a:latin typeface="+mj-lt"/>
                          <a:ea typeface="+mj-ea"/>
                          <a:cs typeface="+mj-cs"/>
                        </a:rPr>
                        <a:t>  Higher </a:t>
                      </a:r>
                      <a:r>
                        <a:rPr lang="en-US" sz="1600" b="1" i="0" kern="1200" dirty="0">
                          <a:solidFill>
                            <a:prstClr val="black">
                              <a:lumMod val="75000"/>
                              <a:lumOff val="25000"/>
                            </a:prstClr>
                          </a:solidFill>
                          <a:latin typeface="+mj-lt"/>
                          <a:ea typeface="+mj-ea"/>
                          <a:cs typeface="+mj-cs"/>
                        </a:rPr>
                        <a:t>education entrants</a:t>
                      </a:r>
                    </a:p>
                  </a:txBody>
                  <a:tcPr marL="9525" marR="9525" marT="9525" marB="0" anchor="b">
                    <a:solidFill>
                      <a:schemeClr val="accent2">
                        <a:lumMod val="40000"/>
                        <a:lumOff val="60000"/>
                      </a:schemeClr>
                    </a:solidFill>
                  </a:tcPr>
                </a:tc>
                <a:tc>
                  <a:txBody>
                    <a:bodyPr/>
                    <a:lstStyle/>
                    <a:p>
                      <a:pPr algn="ctr" fontAlgn="b"/>
                      <a:r>
                        <a:rPr lang="en-US" sz="1600" b="1" i="0" kern="1200" dirty="0">
                          <a:solidFill>
                            <a:prstClr val="black">
                              <a:lumMod val="75000"/>
                              <a:lumOff val="25000"/>
                            </a:prstClr>
                          </a:solidFill>
                          <a:latin typeface="+mj-lt"/>
                          <a:ea typeface="+mj-ea"/>
                          <a:cs typeface="+mj-cs"/>
                        </a:rPr>
                        <a:t>26 377</a:t>
                      </a:r>
                    </a:p>
                  </a:txBody>
                  <a:tcPr marL="9525" marR="9525" marT="9525" marB="0" anchor="b">
                    <a:solidFill>
                      <a:schemeClr val="accent2">
                        <a:lumMod val="40000"/>
                        <a:lumOff val="60000"/>
                      </a:schemeClr>
                    </a:solidFill>
                  </a:tcPr>
                </a:tc>
              </a:tr>
              <a:tr h="420382">
                <a:tc gridSpan="2">
                  <a:txBody>
                    <a:bodyPr/>
                    <a:lstStyle/>
                    <a:p>
                      <a:pPr algn="l" fontAlgn="b"/>
                      <a:r>
                        <a:rPr lang="en-US" sz="1600" b="1" i="0" kern="1200" dirty="0" smtClean="0">
                          <a:solidFill>
                            <a:prstClr val="black">
                              <a:lumMod val="75000"/>
                              <a:lumOff val="25000"/>
                            </a:prstClr>
                          </a:solidFill>
                          <a:latin typeface="+mj-lt"/>
                          <a:ea typeface="+mj-ea"/>
                          <a:cs typeface="+mj-cs"/>
                        </a:rPr>
                        <a:t>          VET entrants:</a:t>
                      </a:r>
                      <a:endParaRPr lang="en-US" sz="1600" b="1" i="0" kern="1200" dirty="0">
                        <a:solidFill>
                          <a:prstClr val="black">
                            <a:lumMod val="75000"/>
                            <a:lumOff val="25000"/>
                          </a:prstClr>
                        </a:solidFill>
                        <a:latin typeface="+mj-lt"/>
                        <a:ea typeface="+mj-ea"/>
                        <a:cs typeface="+mj-cs"/>
                      </a:endParaRPr>
                    </a:p>
                  </a:txBody>
                  <a:tcPr marL="9525" marR="9525" marT="9525" marB="0" anchor="b">
                    <a:solidFill>
                      <a:schemeClr val="accent2">
                        <a:lumMod val="40000"/>
                        <a:lumOff val="60000"/>
                      </a:schemeClr>
                    </a:solidFill>
                  </a:tcPr>
                </a:tc>
                <a:tc hMerge="1">
                  <a:txBody>
                    <a:bodyPr/>
                    <a:lstStyle/>
                    <a:p>
                      <a:endParaRPr lang="en-US"/>
                    </a:p>
                  </a:txBody>
                  <a:tcPr/>
                </a:tc>
              </a:tr>
              <a:tr h="420382">
                <a:tc>
                  <a:txBody>
                    <a:bodyPr/>
                    <a:lstStyle/>
                    <a:p>
                      <a:pPr algn="ctr" fontAlgn="b"/>
                      <a:r>
                        <a:rPr lang="en-US" sz="1600" b="1" i="0" kern="1200" dirty="0">
                          <a:solidFill>
                            <a:prstClr val="black">
                              <a:lumMod val="75000"/>
                              <a:lumOff val="25000"/>
                            </a:prstClr>
                          </a:solidFill>
                          <a:latin typeface="+mj-lt"/>
                          <a:ea typeface="+mj-ea"/>
                          <a:cs typeface="+mj-cs"/>
                        </a:rPr>
                        <a:t>Cohort 15-19</a:t>
                      </a:r>
                    </a:p>
                  </a:txBody>
                  <a:tcPr marL="9525" marR="9525" marT="9525" marB="0" anchor="b">
                    <a:solidFill>
                      <a:schemeClr val="accent2">
                        <a:lumMod val="40000"/>
                        <a:lumOff val="60000"/>
                      </a:schemeClr>
                    </a:solidFill>
                  </a:tcPr>
                </a:tc>
                <a:tc>
                  <a:txBody>
                    <a:bodyPr/>
                    <a:lstStyle/>
                    <a:p>
                      <a:pPr algn="ctr" fontAlgn="b"/>
                      <a:r>
                        <a:rPr lang="en-US" sz="1600" b="1" i="0" kern="1200" dirty="0">
                          <a:solidFill>
                            <a:prstClr val="black">
                              <a:lumMod val="75000"/>
                              <a:lumOff val="25000"/>
                            </a:prstClr>
                          </a:solidFill>
                          <a:latin typeface="+mj-lt"/>
                          <a:ea typeface="+mj-ea"/>
                          <a:cs typeface="+mj-cs"/>
                        </a:rPr>
                        <a:t>2 418</a:t>
                      </a:r>
                    </a:p>
                  </a:txBody>
                  <a:tcPr marL="9525" marR="9525" marT="9525" marB="0" anchor="b">
                    <a:solidFill>
                      <a:schemeClr val="accent2">
                        <a:lumMod val="40000"/>
                        <a:lumOff val="60000"/>
                      </a:schemeClr>
                    </a:solidFill>
                  </a:tcPr>
                </a:tc>
              </a:tr>
              <a:tr h="420382">
                <a:tc>
                  <a:txBody>
                    <a:bodyPr/>
                    <a:lstStyle/>
                    <a:p>
                      <a:pPr algn="ctr" fontAlgn="b"/>
                      <a:r>
                        <a:rPr lang="en-US" sz="1600" b="1" i="0" kern="1200" dirty="0">
                          <a:solidFill>
                            <a:prstClr val="black">
                              <a:lumMod val="75000"/>
                              <a:lumOff val="25000"/>
                            </a:prstClr>
                          </a:solidFill>
                          <a:latin typeface="+mj-lt"/>
                          <a:ea typeface="+mj-ea"/>
                          <a:cs typeface="+mj-cs"/>
                        </a:rPr>
                        <a:t>Cohort 20-24</a:t>
                      </a:r>
                    </a:p>
                  </a:txBody>
                  <a:tcPr marL="9525" marR="9525" marT="9525" marB="0" anchor="b">
                    <a:solidFill>
                      <a:schemeClr val="accent2">
                        <a:lumMod val="40000"/>
                        <a:lumOff val="60000"/>
                      </a:schemeClr>
                    </a:solidFill>
                  </a:tcPr>
                </a:tc>
                <a:tc>
                  <a:txBody>
                    <a:bodyPr/>
                    <a:lstStyle/>
                    <a:p>
                      <a:pPr algn="ctr" fontAlgn="b"/>
                      <a:r>
                        <a:rPr lang="en-US" sz="1600" b="1" i="0" kern="1200" dirty="0">
                          <a:solidFill>
                            <a:prstClr val="black">
                              <a:lumMod val="75000"/>
                              <a:lumOff val="25000"/>
                            </a:prstClr>
                          </a:solidFill>
                          <a:latin typeface="+mj-lt"/>
                          <a:ea typeface="+mj-ea"/>
                          <a:cs typeface="+mj-cs"/>
                        </a:rPr>
                        <a:t>3 102</a:t>
                      </a:r>
                    </a:p>
                  </a:txBody>
                  <a:tcPr marL="9525" marR="9525" marT="9525" marB="0" anchor="b">
                    <a:solidFill>
                      <a:schemeClr val="accent2">
                        <a:lumMod val="40000"/>
                        <a:lumOff val="60000"/>
                      </a:schemeClr>
                    </a:solidFill>
                  </a:tcPr>
                </a:tc>
              </a:tr>
              <a:tr h="420382">
                <a:tc>
                  <a:txBody>
                    <a:bodyPr/>
                    <a:lstStyle/>
                    <a:p>
                      <a:pPr algn="ctr" fontAlgn="b"/>
                      <a:r>
                        <a:rPr lang="en-US" sz="1600" b="1" i="0" kern="1200" dirty="0">
                          <a:solidFill>
                            <a:prstClr val="black">
                              <a:lumMod val="75000"/>
                              <a:lumOff val="25000"/>
                            </a:prstClr>
                          </a:solidFill>
                          <a:latin typeface="+mj-lt"/>
                          <a:ea typeface="+mj-ea"/>
                          <a:cs typeface="+mj-cs"/>
                        </a:rPr>
                        <a:t>Cohort 25-29</a:t>
                      </a:r>
                    </a:p>
                  </a:txBody>
                  <a:tcPr marL="9525" marR="9525" marT="9525" marB="0" anchor="b">
                    <a:solidFill>
                      <a:schemeClr val="accent2">
                        <a:lumMod val="40000"/>
                        <a:lumOff val="60000"/>
                      </a:schemeClr>
                    </a:solidFill>
                  </a:tcPr>
                </a:tc>
                <a:tc>
                  <a:txBody>
                    <a:bodyPr/>
                    <a:lstStyle/>
                    <a:p>
                      <a:pPr algn="ctr" fontAlgn="b"/>
                      <a:r>
                        <a:rPr lang="en-US" sz="1600" b="1" i="0" kern="1200" dirty="0">
                          <a:solidFill>
                            <a:prstClr val="black">
                              <a:lumMod val="75000"/>
                              <a:lumOff val="25000"/>
                            </a:prstClr>
                          </a:solidFill>
                          <a:latin typeface="+mj-lt"/>
                          <a:ea typeface="+mj-ea"/>
                          <a:cs typeface="+mj-cs"/>
                        </a:rPr>
                        <a:t>1 226</a:t>
                      </a:r>
                    </a:p>
                  </a:txBody>
                  <a:tcPr marL="9525" marR="9525" marT="9525" marB="0" anchor="b">
                    <a:solidFill>
                      <a:schemeClr val="accent2">
                        <a:lumMod val="40000"/>
                        <a:lumOff val="60000"/>
                      </a:schemeClr>
                    </a:solidFill>
                  </a:tcPr>
                </a:tc>
              </a:tr>
              <a:tr h="420382">
                <a:tc>
                  <a:txBody>
                    <a:bodyPr/>
                    <a:lstStyle/>
                    <a:p>
                      <a:pPr algn="ctr" fontAlgn="b"/>
                      <a:r>
                        <a:rPr lang="en-US" sz="1600" b="1" i="0" kern="1200" dirty="0" smtClean="0">
                          <a:solidFill>
                            <a:prstClr val="black">
                              <a:lumMod val="75000"/>
                              <a:lumOff val="25000"/>
                            </a:prstClr>
                          </a:solidFill>
                          <a:latin typeface="+mj-lt"/>
                          <a:ea typeface="+mj-ea"/>
                          <a:cs typeface="+mj-cs"/>
                        </a:rPr>
                        <a:t>             Other cohorts in sum</a:t>
                      </a:r>
                      <a:endParaRPr lang="en-US" sz="1600" b="1" i="0" kern="1200" dirty="0">
                        <a:solidFill>
                          <a:prstClr val="black">
                            <a:lumMod val="75000"/>
                            <a:lumOff val="25000"/>
                          </a:prstClr>
                        </a:solidFill>
                        <a:latin typeface="+mj-lt"/>
                        <a:ea typeface="+mj-ea"/>
                        <a:cs typeface="+mj-cs"/>
                      </a:endParaRPr>
                    </a:p>
                  </a:txBody>
                  <a:tcPr marL="9525" marR="9525" marT="9525" marB="0" anchor="b">
                    <a:solidFill>
                      <a:schemeClr val="accent2">
                        <a:lumMod val="40000"/>
                        <a:lumOff val="60000"/>
                      </a:schemeClr>
                    </a:solidFill>
                  </a:tcPr>
                </a:tc>
                <a:tc>
                  <a:txBody>
                    <a:bodyPr/>
                    <a:lstStyle/>
                    <a:p>
                      <a:pPr algn="ctr" fontAlgn="b"/>
                      <a:r>
                        <a:rPr lang="en-US" sz="1600" b="1" i="0" kern="1200" dirty="0">
                          <a:solidFill>
                            <a:prstClr val="black">
                              <a:lumMod val="75000"/>
                              <a:lumOff val="25000"/>
                            </a:prstClr>
                          </a:solidFill>
                          <a:latin typeface="+mj-lt"/>
                          <a:ea typeface="+mj-ea"/>
                          <a:cs typeface="+mj-cs"/>
                        </a:rPr>
                        <a:t>1 676</a:t>
                      </a:r>
                    </a:p>
                  </a:txBody>
                  <a:tcPr marL="9525" marR="9525" marT="9525" marB="0" anchor="b">
                    <a:solidFill>
                      <a:schemeClr val="accent2">
                        <a:lumMod val="40000"/>
                        <a:lumOff val="60000"/>
                      </a:schemeClr>
                    </a:solidFill>
                  </a:tcPr>
                </a:tc>
              </a:tr>
            </a:tbl>
          </a:graphicData>
        </a:graphic>
      </p:graphicFrame>
      <p:sp>
        <p:nvSpPr>
          <p:cNvPr id="10" name="TextBox 9"/>
          <p:cNvSpPr txBox="1"/>
          <p:nvPr/>
        </p:nvSpPr>
        <p:spPr>
          <a:xfrm>
            <a:off x="7219951" y="1905000"/>
            <a:ext cx="4257674" cy="665439"/>
          </a:xfrm>
          <a:prstGeom prst="rect">
            <a:avLst/>
          </a:prstGeom>
          <a:noFill/>
        </p:spPr>
        <p:txBody>
          <a:bodyPr wrap="square" rtlCol="0">
            <a:spAutoFit/>
          </a:bodyPr>
          <a:lstStyle/>
          <a:p>
            <a:pPr algn="ctr">
              <a:defRPr lang="en-US" sz="1862" b="1" i="0" u="none" strike="noStrike" kern="1200" cap="all" spc="0" baseline="0">
                <a:solidFill>
                  <a:prstClr val="black">
                    <a:lumMod val="65000"/>
                    <a:lumOff val="35000"/>
                  </a:prstClr>
                </a:solidFill>
                <a:latin typeface="+mn-lt"/>
                <a:ea typeface="+mn-ea"/>
                <a:cs typeface="+mn-cs"/>
              </a:defRPr>
            </a:pPr>
            <a:r>
              <a:rPr lang="en-US" sz="1862" b="1" cap="all" dirty="0">
                <a:solidFill>
                  <a:prstClr val="black">
                    <a:lumMod val="65000"/>
                    <a:lumOff val="35000"/>
                  </a:prstClr>
                </a:solidFill>
              </a:rPr>
              <a:t>The numbers of entrants in VET and Higher education </a:t>
            </a:r>
            <a:r>
              <a:rPr lang="en-US" sz="1862" b="1" cap="all" dirty="0" smtClean="0">
                <a:solidFill>
                  <a:prstClr val="black">
                    <a:lumMod val="65000"/>
                    <a:lumOff val="35000"/>
                  </a:prstClr>
                </a:solidFill>
              </a:rPr>
              <a:t>compared (2014)</a:t>
            </a:r>
            <a:endParaRPr lang="en-US" sz="1862" b="1" cap="all" dirty="0">
              <a:solidFill>
                <a:prstClr val="black">
                  <a:lumMod val="65000"/>
                  <a:lumOff val="35000"/>
                </a:prstClr>
              </a:solidFill>
            </a:endParaRPr>
          </a:p>
        </p:txBody>
      </p:sp>
    </p:spTree>
    <p:extLst>
      <p:ext uri="{BB962C8B-B14F-4D97-AF65-F5344CB8AC3E}">
        <p14:creationId xmlns:p14="http://schemas.microsoft.com/office/powerpoint/2010/main" val="2926900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spc="0" dirty="0" smtClean="0">
                <a:solidFill>
                  <a:prstClr val="black">
                    <a:lumMod val="75000"/>
                    <a:lumOff val="25000"/>
                  </a:prstClr>
                </a:solidFill>
              </a:rPr>
              <a:t>Entrepreneurial training is relevant for a very small share of VET college population</a:t>
            </a:r>
            <a:endParaRPr lang="en-US" sz="3600" b="1" spc="0" dirty="0">
              <a:solidFill>
                <a:prstClr val="black">
                  <a:lumMod val="75000"/>
                  <a:lumOff val="25000"/>
                </a:prstClr>
              </a:solidFill>
            </a:endParaRPr>
          </a:p>
        </p:txBody>
      </p:sp>
      <p:graphicFrame>
        <p:nvGraphicFramePr>
          <p:cNvPr id="11" name="Content Placeholder 10"/>
          <p:cNvGraphicFramePr>
            <a:graphicFrameLocks noGrp="1"/>
          </p:cNvGraphicFramePr>
          <p:nvPr>
            <p:ph sz="half" idx="1"/>
            <p:extLst>
              <p:ext uri="{D42A27DB-BD31-4B8C-83A1-F6EECF244321}">
                <p14:modId xmlns:p14="http://schemas.microsoft.com/office/powerpoint/2010/main" val="1819651021"/>
              </p:ext>
            </p:extLst>
          </p:nvPr>
        </p:nvGraphicFramePr>
        <p:xfrm>
          <a:off x="582929" y="2219325"/>
          <a:ext cx="5436870" cy="3686175"/>
        </p:xfrm>
        <a:graphic>
          <a:graphicData uri="http://schemas.openxmlformats.org/drawingml/2006/chart">
            <c:chart xmlns:c="http://schemas.openxmlformats.org/drawingml/2006/chart" xmlns:r="http://schemas.openxmlformats.org/officeDocument/2006/relationships" r:id="rId2"/>
          </a:graphicData>
        </a:graphic>
      </p:graphicFrame>
      <p:sp>
        <p:nvSpPr>
          <p:cNvPr id="13" name="Content Placeholder 12"/>
          <p:cNvSpPr>
            <a:spLocks noGrp="1"/>
          </p:cNvSpPr>
          <p:nvPr>
            <p:ph sz="half" idx="2"/>
          </p:nvPr>
        </p:nvSpPr>
        <p:spPr>
          <a:xfrm>
            <a:off x="1097279" y="1893360"/>
            <a:ext cx="10132696" cy="459315"/>
          </a:xfrm>
        </p:spPr>
        <p:txBody>
          <a:bodyPr/>
          <a:lstStyle/>
          <a:p>
            <a:pPr marL="0" indent="0">
              <a:buNone/>
            </a:pPr>
            <a:r>
              <a:rPr lang="en-US" dirty="0" smtClean="0"/>
              <a:t>  </a:t>
            </a:r>
            <a:r>
              <a:rPr lang="en-US" u="sng" dirty="0" smtClean="0"/>
              <a:t>Number of VET institutions: </a:t>
            </a:r>
            <a:r>
              <a:rPr lang="en-US" u="sng" dirty="0"/>
              <a:t>105 </a:t>
            </a:r>
            <a:r>
              <a:rPr lang="en-US" b="1" u="sng" dirty="0"/>
              <a:t>Private; </a:t>
            </a:r>
            <a:r>
              <a:rPr lang="en-US" u="sng" dirty="0"/>
              <a:t>35 </a:t>
            </a:r>
            <a:r>
              <a:rPr lang="en-US" b="1" u="sng" dirty="0" smtClean="0"/>
              <a:t>Public</a:t>
            </a:r>
          </a:p>
          <a:p>
            <a:pPr algn="ctr"/>
            <a:endParaRPr lang="en-US" dirty="0" smtClean="0"/>
          </a:p>
          <a:p>
            <a:pPr algn="ctr">
              <a:spcBef>
                <a:spcPts val="600"/>
              </a:spcBef>
            </a:pPr>
            <a:endParaRPr lang="en-US" b="1" dirty="0"/>
          </a:p>
          <a:p>
            <a:pPr algn="ctr">
              <a:spcBef>
                <a:spcPts val="600"/>
              </a:spcBef>
            </a:pPr>
            <a:endParaRPr lang="en-US" b="1" dirty="0"/>
          </a:p>
        </p:txBody>
      </p:sp>
      <p:graphicFrame>
        <p:nvGraphicFramePr>
          <p:cNvPr id="22" name="Chart 21"/>
          <p:cNvGraphicFramePr/>
          <p:nvPr>
            <p:extLst>
              <p:ext uri="{D42A27DB-BD31-4B8C-83A1-F6EECF244321}">
                <p14:modId xmlns:p14="http://schemas.microsoft.com/office/powerpoint/2010/main" val="754400343"/>
              </p:ext>
            </p:extLst>
          </p:nvPr>
        </p:nvGraphicFramePr>
        <p:xfrm>
          <a:off x="6269355" y="2240487"/>
          <a:ext cx="4886325" cy="384752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707799" y="5979640"/>
            <a:ext cx="4143633" cy="307777"/>
          </a:xfrm>
          <a:prstGeom prst="rect">
            <a:avLst/>
          </a:prstGeom>
          <a:noFill/>
        </p:spPr>
        <p:txBody>
          <a:bodyPr wrap="square" rtlCol="0">
            <a:spAutoFit/>
          </a:bodyPr>
          <a:lstStyle/>
          <a:p>
            <a:r>
              <a:rPr lang="en-US" sz="1400" b="1" i="1" dirty="0">
                <a:solidFill>
                  <a:prstClr val="black">
                    <a:lumMod val="75000"/>
                    <a:lumOff val="25000"/>
                  </a:prstClr>
                </a:solidFill>
                <a:latin typeface="+mj-lt"/>
                <a:ea typeface="+mj-ea"/>
                <a:cs typeface="+mj-cs"/>
              </a:rPr>
              <a:t>Source: </a:t>
            </a:r>
            <a:r>
              <a:rPr lang="en-US" sz="1400" b="1" i="1" dirty="0" smtClean="0">
                <a:solidFill>
                  <a:prstClr val="black">
                    <a:lumMod val="75000"/>
                    <a:lumOff val="25000"/>
                  </a:prstClr>
                </a:solidFill>
                <a:latin typeface="+mj-lt"/>
                <a:ea typeface="+mj-ea"/>
                <a:cs typeface="+mj-cs"/>
              </a:rPr>
              <a:t>National Statistics Office of Georgia</a:t>
            </a:r>
            <a:endParaRPr lang="en-US" sz="1400" b="1" i="1" dirty="0">
              <a:solidFill>
                <a:prstClr val="black">
                  <a:lumMod val="75000"/>
                  <a:lumOff val="25000"/>
                </a:prstClr>
              </a:solidFill>
              <a:latin typeface="+mj-lt"/>
              <a:ea typeface="+mj-ea"/>
              <a:cs typeface="+mj-cs"/>
            </a:endParaRPr>
          </a:p>
        </p:txBody>
      </p:sp>
    </p:spTree>
    <p:extLst>
      <p:ext uri="{BB962C8B-B14F-4D97-AF65-F5344CB8AC3E}">
        <p14:creationId xmlns:p14="http://schemas.microsoft.com/office/powerpoint/2010/main" val="1981588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879727"/>
            <a:ext cx="10058400" cy="1450757"/>
          </a:xfrm>
        </p:spPr>
        <p:txBody>
          <a:bodyPr>
            <a:normAutofit/>
          </a:bodyPr>
          <a:lstStyle/>
          <a:p>
            <a:pPr lvl="0">
              <a:lnSpc>
                <a:spcPct val="90000"/>
              </a:lnSpc>
              <a:spcBef>
                <a:spcPts val="1200"/>
              </a:spcBef>
              <a:spcAft>
                <a:spcPts val="200"/>
              </a:spcAft>
            </a:pPr>
            <a:r>
              <a:rPr lang="en-US" sz="3600" b="1" spc="0" dirty="0" smtClean="0">
                <a:solidFill>
                  <a:prstClr val="black">
                    <a:lumMod val="75000"/>
                    <a:lumOff val="25000"/>
                  </a:prstClr>
                </a:solidFill>
              </a:rPr>
              <a:t>Entrepreneurship training in Georgia’s VET system</a:t>
            </a:r>
            <a:r>
              <a:rPr lang="en-US" sz="2000" b="1" spc="0" dirty="0">
                <a:solidFill>
                  <a:prstClr val="black">
                    <a:lumMod val="75000"/>
                    <a:lumOff val="25000"/>
                  </a:prstClr>
                </a:solidFill>
                <a:latin typeface="Calibri" panose="020F0502020204030204"/>
              </a:rPr>
              <a:t/>
            </a:r>
            <a:br>
              <a:rPr lang="en-US" sz="2000" b="1" spc="0" dirty="0">
                <a:solidFill>
                  <a:prstClr val="black">
                    <a:lumMod val="75000"/>
                    <a:lumOff val="25000"/>
                  </a:prstClr>
                </a:solidFill>
                <a:latin typeface="Calibri" panose="020F0502020204030204"/>
              </a:rPr>
            </a:br>
            <a:endParaRPr lang="en-US" dirty="0"/>
          </a:p>
        </p:txBody>
      </p:sp>
      <p:sp>
        <p:nvSpPr>
          <p:cNvPr id="3" name="Content Placeholder 2"/>
          <p:cNvSpPr>
            <a:spLocks noGrp="1"/>
          </p:cNvSpPr>
          <p:nvPr>
            <p:ph idx="1"/>
          </p:nvPr>
        </p:nvSpPr>
        <p:spPr/>
        <p:txBody>
          <a:bodyPr/>
          <a:lstStyle/>
          <a:p>
            <a:pPr marL="0" indent="0">
              <a:buNone/>
            </a:pPr>
            <a:r>
              <a:rPr lang="en-US" dirty="0" smtClean="0"/>
              <a:t>Entrepreneurial training is not the bread and butter of Georgian VET institutions:</a:t>
            </a:r>
          </a:p>
          <a:p>
            <a:pPr marL="461963" indent="-461963">
              <a:buFont typeface="Wingdings" panose="05000000000000000000" pitchFamily="2" charset="2"/>
              <a:buChar char="§"/>
            </a:pPr>
            <a:r>
              <a:rPr lang="en-US" dirty="0" smtClean="0"/>
              <a:t>Georgian VET institutions mainly concentrate </a:t>
            </a:r>
            <a:r>
              <a:rPr lang="en-US" dirty="0"/>
              <a:t>on preparing students for </a:t>
            </a:r>
            <a:r>
              <a:rPr lang="en-US" b="1" dirty="0" smtClean="0"/>
              <a:t>employment, not breeding entrepreneurs</a:t>
            </a:r>
            <a:r>
              <a:rPr lang="en-US" dirty="0"/>
              <a:t> </a:t>
            </a:r>
            <a:r>
              <a:rPr lang="en-US" dirty="0" smtClean="0"/>
              <a:t>(this is </a:t>
            </a:r>
            <a:r>
              <a:rPr lang="en-US" dirty="0"/>
              <a:t>especially true for the private VET </a:t>
            </a:r>
            <a:r>
              <a:rPr lang="en-US" dirty="0" smtClean="0"/>
              <a:t>institutions);</a:t>
            </a:r>
          </a:p>
          <a:p>
            <a:pPr marL="461963" indent="-461963">
              <a:buFont typeface="Wingdings" panose="05000000000000000000" pitchFamily="2" charset="2"/>
              <a:buChar char="§"/>
            </a:pPr>
            <a:r>
              <a:rPr lang="en-US" dirty="0" smtClean="0"/>
              <a:t>The new entrepreneurship module </a:t>
            </a:r>
            <a:r>
              <a:rPr lang="en-US" b="1" dirty="0" smtClean="0"/>
              <a:t>continues</a:t>
            </a:r>
            <a:r>
              <a:rPr lang="en-US" dirty="0" smtClean="0"/>
              <a:t> a previous course in “</a:t>
            </a:r>
            <a:r>
              <a:rPr lang="en-US" b="1" dirty="0" smtClean="0"/>
              <a:t>economics</a:t>
            </a:r>
            <a:r>
              <a:rPr lang="en-US" dirty="0" smtClean="0"/>
              <a:t>” (or business administration). The main difference is in form (longer teaching hours and a different name), not substance</a:t>
            </a:r>
            <a:r>
              <a:rPr lang="en-US" dirty="0"/>
              <a:t>;</a:t>
            </a:r>
            <a:endParaRPr lang="en-US" dirty="0" smtClean="0"/>
          </a:p>
          <a:p>
            <a:pPr fontAlgn="base"/>
            <a:r>
              <a:rPr lang="en-US" dirty="0" smtClean="0"/>
              <a:t>Most “entrepreneurship” </a:t>
            </a:r>
            <a:r>
              <a:rPr lang="en-US" b="1" dirty="0"/>
              <a:t>teachers </a:t>
            </a:r>
            <a:r>
              <a:rPr lang="en-US" b="1" dirty="0" smtClean="0"/>
              <a:t>have not changed</a:t>
            </a:r>
            <a:r>
              <a:rPr lang="en-US" dirty="0" smtClean="0"/>
              <a:t>. They are experienced “economics” or “business administration” </a:t>
            </a:r>
            <a:r>
              <a:rPr lang="en-US" dirty="0"/>
              <a:t>teachers who have participated in a three-day workshop delivered by the National Center for Educational Quality Enhancement (</a:t>
            </a:r>
            <a:r>
              <a:rPr lang="en-US" b="1" dirty="0"/>
              <a:t>rather than </a:t>
            </a:r>
            <a:r>
              <a:rPr lang="en-US" b="1" dirty="0" smtClean="0"/>
              <a:t>“retrained”)</a:t>
            </a:r>
            <a:r>
              <a:rPr lang="en-US" dirty="0" smtClean="0"/>
              <a:t>. </a:t>
            </a:r>
          </a:p>
          <a:p>
            <a:pPr marL="0" indent="0">
              <a:buNone/>
            </a:pPr>
            <a:endParaRPr lang="en-US" dirty="0"/>
          </a:p>
        </p:txBody>
      </p:sp>
    </p:spTree>
    <p:extLst>
      <p:ext uri="{BB962C8B-B14F-4D97-AF65-F5344CB8AC3E}">
        <p14:creationId xmlns:p14="http://schemas.microsoft.com/office/powerpoint/2010/main" val="4046370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555231"/>
            <a:ext cx="10058400" cy="792553"/>
          </a:xfrm>
        </p:spPr>
        <p:txBody>
          <a:bodyPr>
            <a:normAutofit fontScale="90000"/>
          </a:bodyPr>
          <a:lstStyle/>
          <a:p>
            <a:pPr lvl="0">
              <a:lnSpc>
                <a:spcPct val="90000"/>
              </a:lnSpc>
              <a:spcBef>
                <a:spcPts val="1200"/>
              </a:spcBef>
              <a:spcAft>
                <a:spcPts val="200"/>
              </a:spcAft>
            </a:pPr>
            <a:r>
              <a:rPr lang="en-US" sz="4000" b="1" spc="0" dirty="0">
                <a:solidFill>
                  <a:prstClr val="black">
                    <a:lumMod val="75000"/>
                    <a:lumOff val="25000"/>
                  </a:prstClr>
                </a:solidFill>
              </a:rPr>
              <a:t>What is </a:t>
            </a:r>
            <a:r>
              <a:rPr lang="en-US" sz="4000" b="1" spc="0" dirty="0" smtClean="0">
                <a:solidFill>
                  <a:prstClr val="black">
                    <a:lumMod val="75000"/>
                    <a:lumOff val="25000"/>
                  </a:prstClr>
                </a:solidFill>
              </a:rPr>
              <a:t>being taught</a:t>
            </a:r>
            <a:r>
              <a:rPr lang="en-US" sz="4000" b="1" spc="0" dirty="0">
                <a:solidFill>
                  <a:prstClr val="black">
                    <a:lumMod val="75000"/>
                    <a:lumOff val="25000"/>
                  </a:prstClr>
                </a:solidFill>
              </a:rPr>
              <a:t>:</a:t>
            </a:r>
            <a:r>
              <a:rPr lang="en-US" sz="2000" b="1" spc="0" dirty="0">
                <a:solidFill>
                  <a:prstClr val="black">
                    <a:lumMod val="75000"/>
                    <a:lumOff val="25000"/>
                  </a:prstClr>
                </a:solidFill>
                <a:latin typeface="Calibri" panose="020F0502020204030204"/>
              </a:rPr>
              <a:t/>
            </a:r>
            <a:br>
              <a:rPr lang="en-US" sz="2000" b="1" spc="0" dirty="0">
                <a:solidFill>
                  <a:prstClr val="black">
                    <a:lumMod val="75000"/>
                    <a:lumOff val="25000"/>
                  </a:prstClr>
                </a:solidFill>
                <a:latin typeface="Calibri" panose="020F0502020204030204"/>
              </a:rPr>
            </a:br>
            <a:endParaRPr lang="en-US" dirty="0"/>
          </a:p>
        </p:txBody>
      </p:sp>
      <p:sp>
        <p:nvSpPr>
          <p:cNvPr id="3" name="Content Placeholder 2"/>
          <p:cNvSpPr>
            <a:spLocks noGrp="1"/>
          </p:cNvSpPr>
          <p:nvPr>
            <p:ph idx="1"/>
          </p:nvPr>
        </p:nvSpPr>
        <p:spPr>
          <a:xfrm>
            <a:off x="1097280" y="1845734"/>
            <a:ext cx="10058400" cy="4393142"/>
          </a:xfrm>
        </p:spPr>
        <p:txBody>
          <a:bodyPr>
            <a:normAutofit lnSpcReduction="10000"/>
          </a:bodyPr>
          <a:lstStyle/>
          <a:p>
            <a:pPr marL="457200" indent="-457200">
              <a:buFont typeface="Wingdings" panose="05000000000000000000" pitchFamily="2" charset="2"/>
              <a:buChar char="§"/>
            </a:pPr>
            <a:r>
              <a:rPr lang="en-US" dirty="0" smtClean="0"/>
              <a:t>The majority of VET institutions have already integrated </a:t>
            </a:r>
            <a:r>
              <a:rPr lang="en-US" b="1" dirty="0" smtClean="0"/>
              <a:t>entrepreneurship module </a:t>
            </a:r>
            <a:r>
              <a:rPr lang="en-US" dirty="0" smtClean="0"/>
              <a:t>as a mandatory component of their</a:t>
            </a:r>
            <a:r>
              <a:rPr lang="en-US" dirty="0"/>
              <a:t> </a:t>
            </a:r>
            <a:r>
              <a:rPr lang="en-US" dirty="0" smtClean="0"/>
              <a:t>educational programs;</a:t>
            </a:r>
          </a:p>
          <a:p>
            <a:pPr marL="457200" indent="-457200">
              <a:buFont typeface="Wingdings" panose="05000000000000000000" pitchFamily="2" charset="2"/>
              <a:buChar char="§"/>
            </a:pPr>
            <a:r>
              <a:rPr lang="en-US" dirty="0" smtClean="0"/>
              <a:t>Level three and four modules have very similar learning outcomes:</a:t>
            </a:r>
          </a:p>
          <a:p>
            <a:pPr>
              <a:buFont typeface="Wingdings" panose="05000000000000000000" pitchFamily="2" charset="2"/>
              <a:buChar char="§"/>
            </a:pPr>
            <a:endParaRPr lang="en-US" dirty="0" smtClean="0"/>
          </a:p>
          <a:p>
            <a:pPr>
              <a:buFont typeface="Wingdings" panose="05000000000000000000" pitchFamily="2" charset="2"/>
              <a:buChar char="§"/>
            </a:pPr>
            <a:endParaRPr lang="en-US" dirty="0"/>
          </a:p>
          <a:p>
            <a:pPr>
              <a:buFont typeface="Wingdings" panose="05000000000000000000" pitchFamily="2" charset="2"/>
              <a:buChar char="§"/>
            </a:pPr>
            <a:endParaRPr lang="en-US" dirty="0" smtClean="0"/>
          </a:p>
          <a:p>
            <a:pPr marL="0" indent="0">
              <a:buNone/>
            </a:pPr>
            <a:endParaRPr lang="en-US" dirty="0"/>
          </a:p>
          <a:p>
            <a:pPr marL="0" indent="0">
              <a:buNone/>
            </a:pPr>
            <a:endParaRPr lang="en-US" dirty="0" smtClean="0"/>
          </a:p>
          <a:p>
            <a:pPr marL="457200" indent="-457200">
              <a:buFont typeface="Wingdings" panose="05000000000000000000" pitchFamily="2" charset="2"/>
              <a:buChar char="§"/>
            </a:pPr>
            <a:r>
              <a:rPr lang="en-US" dirty="0" smtClean="0"/>
              <a:t>The main practical requirement of both modules – and the only evaluation instrument – is an individual </a:t>
            </a:r>
            <a:r>
              <a:rPr lang="en-US" b="1" dirty="0" smtClean="0"/>
              <a:t>business plan</a:t>
            </a:r>
            <a:r>
              <a:rPr lang="en-US" dirty="0"/>
              <a:t>;</a:t>
            </a:r>
            <a:endParaRPr lang="en-US" dirty="0" smtClean="0"/>
          </a:p>
          <a:p>
            <a:pPr marL="457200" indent="-457200">
              <a:buFont typeface="Wingdings" panose="05000000000000000000" pitchFamily="2" charset="2"/>
              <a:buChar char="§"/>
            </a:pPr>
            <a:r>
              <a:rPr lang="en-US" dirty="0" smtClean="0"/>
              <a:t>Reported weaknesses: the course is too demanding for (barely literate) level 3 students.</a:t>
            </a:r>
          </a:p>
          <a:p>
            <a:pPr>
              <a:buFont typeface="Wingdings" panose="05000000000000000000" pitchFamily="2" charset="2"/>
              <a:buChar char="§"/>
            </a:pPr>
            <a:endParaRPr lang="en-US" dirty="0" smtClean="0"/>
          </a:p>
          <a:p>
            <a:pPr marL="457200" lvl="1" indent="0">
              <a:buNone/>
            </a:pPr>
            <a:endParaRPr lang="en-US" dirty="0" smtClean="0"/>
          </a:p>
          <a:p>
            <a:endParaRPr lang="en-US" dirty="0" smtClean="0"/>
          </a:p>
          <a:p>
            <a:pPr marL="0" indent="0">
              <a:buNone/>
            </a:pPr>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val="1783045629"/>
              </p:ext>
            </p:extLst>
          </p:nvPr>
        </p:nvGraphicFramePr>
        <p:xfrm>
          <a:off x="1178010" y="2971799"/>
          <a:ext cx="9910120" cy="1968691"/>
        </p:xfrm>
        <a:graphic>
          <a:graphicData uri="http://schemas.openxmlformats.org/drawingml/2006/table">
            <a:tbl>
              <a:tblPr firstRow="1" firstCol="1" bandRow="1"/>
              <a:tblGrid>
                <a:gridCol w="4955060"/>
                <a:gridCol w="4955060"/>
              </a:tblGrid>
              <a:tr h="231131">
                <a:tc>
                  <a:txBody>
                    <a:bodyPr/>
                    <a:lstStyle/>
                    <a:p>
                      <a:pPr marL="0" marR="0" algn="ctr">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Level three module outcomes: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Level four module outcomes: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1490362">
                <a:tc>
                  <a:txBody>
                    <a:bodyPr/>
                    <a:lstStyle/>
                    <a:p>
                      <a:pPr marL="342900" marR="0" lvl="0" indent="-342900" algn="just">
                        <a:lnSpc>
                          <a:spcPct val="115000"/>
                        </a:lnSpc>
                        <a:spcBef>
                          <a:spcPts val="0"/>
                        </a:spcBef>
                        <a:spcAft>
                          <a:spcPts val="0"/>
                        </a:spcAft>
                        <a:buFont typeface="Wingdings" panose="05000000000000000000" pitchFamily="2" charset="2"/>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Business planning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Registration of business</a:t>
                      </a:r>
                    </a:p>
                    <a:p>
                      <a:pPr marL="342900" marR="0" lvl="0" indent="-342900" algn="just">
                        <a:lnSpc>
                          <a:spcPct val="115000"/>
                        </a:lnSpc>
                        <a:spcBef>
                          <a:spcPts val="0"/>
                        </a:spcBef>
                        <a:spcAft>
                          <a:spcPts val="0"/>
                        </a:spcAft>
                        <a:buFont typeface="Wingdings" panose="05000000000000000000"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Organization of business</a:t>
                      </a:r>
                    </a:p>
                    <a:p>
                      <a:pPr marL="342900" marR="0" lvl="0" indent="-342900" algn="just">
                        <a:lnSpc>
                          <a:spcPct val="115000"/>
                        </a:lnSpc>
                        <a:spcBef>
                          <a:spcPts val="0"/>
                        </a:spcBef>
                        <a:spcAft>
                          <a:spcPts val="0"/>
                        </a:spcAft>
                        <a:buFont typeface="Wingdings" panose="05000000000000000000" pitchFamily="2" charset="2"/>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Sales of goods </a:t>
                      </a:r>
                      <a:r>
                        <a:rPr lang="en-US" sz="1800" dirty="0">
                          <a:effectLst/>
                          <a:latin typeface="Calibri" panose="020F0502020204030204" pitchFamily="34" charset="0"/>
                          <a:ea typeface="Calibri" panose="020F0502020204030204" pitchFamily="34" charset="0"/>
                          <a:cs typeface="Times New Roman" panose="02020603050405020304" pitchFamily="18" charset="0"/>
                        </a:rPr>
                        <a:t>and services</a:t>
                      </a:r>
                    </a:p>
                    <a:p>
                      <a:pPr marL="342900" marR="0" lvl="0" indent="-342900" algn="just">
                        <a:lnSpc>
                          <a:spcPct val="115000"/>
                        </a:lnSpc>
                        <a:spcBef>
                          <a:spcPts val="0"/>
                        </a:spcBef>
                        <a:spcAft>
                          <a:spcPts val="0"/>
                        </a:spcAft>
                        <a:buFont typeface="Wingdings" panose="05000000000000000000" pitchFamily="2" charset="2"/>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Simplified </a:t>
                      </a:r>
                      <a:r>
                        <a:rPr lang="en-US" sz="1800" dirty="0">
                          <a:effectLst/>
                          <a:latin typeface="Calibri" panose="020F0502020204030204" pitchFamily="34" charset="0"/>
                          <a:ea typeface="Calibri" panose="020F0502020204030204" pitchFamily="34" charset="0"/>
                          <a:cs typeface="Times New Roman" panose="02020603050405020304" pitchFamily="18" charset="0"/>
                        </a:rPr>
                        <a:t>bookkeeping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a:lnSpc>
                          <a:spcPct val="115000"/>
                        </a:lnSpc>
                        <a:spcBef>
                          <a:spcPts val="0"/>
                        </a:spcBef>
                        <a:spcAft>
                          <a:spcPts val="0"/>
                        </a:spcAft>
                        <a:buFont typeface="Wingdings" panose="05000000000000000000" pitchFamily="2" charset="2"/>
                        <a:buNone/>
                      </a:pP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15000"/>
                        </a:lnSpc>
                        <a:spcBef>
                          <a:spcPts val="0"/>
                        </a:spcBef>
                        <a:spcAft>
                          <a:spcPts val="0"/>
                        </a:spcAft>
                        <a:buFont typeface="Wingdings" panose="05000000000000000000" pitchFamily="2" charset="2"/>
                        <a:buNone/>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Level</a:t>
                      </a: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 three module outcomes + </a:t>
                      </a:r>
                    </a:p>
                    <a:p>
                      <a:pPr marL="285750" marR="0" lvl="0" indent="-285750" algn="ctr">
                        <a:lnSpc>
                          <a:spcPct val="115000"/>
                        </a:lnSpc>
                        <a:spcBef>
                          <a:spcPts val="0"/>
                        </a:spcBef>
                        <a:spcAft>
                          <a:spcPts val="0"/>
                        </a:spcAft>
                        <a:buFont typeface="Wingdings" panose="05000000000000000000" pitchFamily="2" charset="2"/>
                        <a:buChar char="ü"/>
                      </a:pPr>
                      <a:r>
                        <a:rPr lang="en-US" sz="1800" baseline="0" dirty="0" smtClean="0">
                          <a:effectLst/>
                          <a:latin typeface="Calibri" panose="020F0502020204030204" pitchFamily="34" charset="0"/>
                          <a:ea typeface="Calibri" panose="020F0502020204030204" pitchFamily="34" charset="0"/>
                          <a:cs typeface="Times New Roman" panose="02020603050405020304" pitchFamily="18" charset="0"/>
                        </a:rPr>
                        <a:t>Organization of human resources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02444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73316"/>
            <a:ext cx="10058400" cy="1022470"/>
          </a:xfrm>
        </p:spPr>
        <p:txBody>
          <a:bodyPr>
            <a:noAutofit/>
          </a:bodyPr>
          <a:lstStyle/>
          <a:p>
            <a:pPr lvl="0">
              <a:lnSpc>
                <a:spcPct val="90000"/>
              </a:lnSpc>
              <a:spcBef>
                <a:spcPts val="1200"/>
              </a:spcBef>
              <a:spcAft>
                <a:spcPts val="200"/>
              </a:spcAft>
            </a:pPr>
            <a:r>
              <a:rPr lang="en-US" sz="3600" b="1" spc="0" dirty="0">
                <a:solidFill>
                  <a:prstClr val="black">
                    <a:lumMod val="75000"/>
                    <a:lumOff val="25000"/>
                  </a:prstClr>
                </a:solidFill>
              </a:rPr>
              <a:t>What materials are used</a:t>
            </a:r>
            <a:r>
              <a:rPr lang="en-US" sz="3600" b="1" spc="0" dirty="0" smtClean="0">
                <a:solidFill>
                  <a:prstClr val="black">
                    <a:lumMod val="75000"/>
                    <a:lumOff val="25000"/>
                  </a:prstClr>
                </a:solidFill>
              </a:rPr>
              <a:t>?</a:t>
            </a:r>
            <a:endParaRPr lang="en-US" sz="5400" dirty="0"/>
          </a:p>
        </p:txBody>
      </p:sp>
      <p:sp>
        <p:nvSpPr>
          <p:cNvPr id="3" name="Content Placeholder 2"/>
          <p:cNvSpPr>
            <a:spLocks noGrp="1"/>
          </p:cNvSpPr>
          <p:nvPr>
            <p:ph idx="1"/>
          </p:nvPr>
        </p:nvSpPr>
        <p:spPr/>
        <p:txBody>
          <a:bodyPr/>
          <a:lstStyle/>
          <a:p>
            <a:pPr marL="457200" indent="-457200">
              <a:buFont typeface="Wingdings" panose="05000000000000000000" pitchFamily="2" charset="2"/>
              <a:buChar char="§"/>
            </a:pPr>
            <a:r>
              <a:rPr lang="en-US" dirty="0" smtClean="0"/>
              <a:t>The most frequently used literature – the book </a:t>
            </a:r>
            <a:r>
              <a:rPr lang="en-US" b="1" dirty="0" smtClean="0"/>
              <a:t>‘Entrepreneurship’ </a:t>
            </a:r>
            <a:r>
              <a:rPr lang="en-US" dirty="0" smtClean="0"/>
              <a:t>by LEPL National Center for Educational Quality Enhancement;</a:t>
            </a:r>
          </a:p>
          <a:p>
            <a:pPr marL="457200" indent="-457200">
              <a:buFont typeface="Wingdings" panose="05000000000000000000" pitchFamily="2" charset="2"/>
              <a:buChar char="§"/>
            </a:pPr>
            <a:r>
              <a:rPr lang="en-US" dirty="0" smtClean="0"/>
              <a:t>The book includes:</a:t>
            </a:r>
          </a:p>
          <a:p>
            <a:pPr marL="914400" lvl="1" indent="-457200">
              <a:buFont typeface="Arial" panose="020B0604020202020204" pitchFamily="34" charset="0"/>
              <a:buChar char="•"/>
            </a:pPr>
            <a:r>
              <a:rPr lang="en-US" b="1" dirty="0" smtClean="0"/>
              <a:t>Exercises </a:t>
            </a:r>
            <a:r>
              <a:rPr lang="en-US" dirty="0" smtClean="0"/>
              <a:t>in e.g. basic accounting</a:t>
            </a:r>
            <a:r>
              <a:rPr lang="en-US" dirty="0"/>
              <a:t> </a:t>
            </a:r>
            <a:r>
              <a:rPr lang="en-US" dirty="0" smtClean="0"/>
              <a:t>and </a:t>
            </a:r>
            <a:r>
              <a:rPr lang="en-US" b="1" dirty="0" smtClean="0"/>
              <a:t>questions </a:t>
            </a:r>
            <a:r>
              <a:rPr lang="en-US" dirty="0" smtClean="0"/>
              <a:t>summarizing each chapter like “group these companies according to their type of activity”;</a:t>
            </a:r>
          </a:p>
          <a:p>
            <a:pPr marL="914400" lvl="1" indent="-457200">
              <a:buFont typeface="Arial" panose="020B0604020202020204" pitchFamily="34" charset="0"/>
              <a:buChar char="•"/>
            </a:pPr>
            <a:r>
              <a:rPr lang="en-US" dirty="0" smtClean="0"/>
              <a:t>Very few real life examples, such as the story of </a:t>
            </a:r>
            <a:r>
              <a:rPr lang="en-US" b="1" dirty="0" smtClean="0"/>
              <a:t>Bill Gates, </a:t>
            </a:r>
            <a:r>
              <a:rPr lang="en-US" dirty="0" smtClean="0"/>
              <a:t>that </a:t>
            </a:r>
            <a:r>
              <a:rPr lang="en-US" dirty="0"/>
              <a:t>that are of limited utility for aspiring young Georgian </a:t>
            </a:r>
            <a:r>
              <a:rPr lang="en-US" dirty="0" smtClean="0"/>
              <a:t>entrepreneurs.</a:t>
            </a:r>
            <a:endParaRPr lang="en-US" b="1" dirty="0" smtClean="0"/>
          </a:p>
          <a:p>
            <a:pPr marL="0" indent="0">
              <a:buNone/>
            </a:pPr>
            <a:r>
              <a:rPr lang="en-US" i="1" u="sng" dirty="0" smtClean="0"/>
              <a:t>Recommendation</a:t>
            </a:r>
            <a:r>
              <a:rPr lang="en-US" i="1" dirty="0"/>
              <a:t>: </a:t>
            </a:r>
            <a:endParaRPr lang="en-US" i="1" dirty="0" smtClean="0"/>
          </a:p>
          <a:p>
            <a:pPr marL="0" indent="0">
              <a:buNone/>
            </a:pPr>
            <a:r>
              <a:rPr lang="en-US" i="1" dirty="0" smtClean="0"/>
              <a:t>Include many more </a:t>
            </a:r>
            <a:r>
              <a:rPr lang="en-US" b="1" i="1" dirty="0" smtClean="0"/>
              <a:t>Georgian Case studies with a focus on small businesses started by young entrepreneurs </a:t>
            </a:r>
            <a:r>
              <a:rPr lang="en-US" i="1" dirty="0" smtClean="0"/>
              <a:t>(e.g. the story of winemaker </a:t>
            </a:r>
            <a:r>
              <a:rPr lang="en-US" i="1" dirty="0" err="1" smtClean="0"/>
              <a:t>Baia</a:t>
            </a:r>
            <a:r>
              <a:rPr lang="en-US" i="1" dirty="0" smtClean="0"/>
              <a:t>; enamel business started by VET alumna Lali </a:t>
            </a:r>
            <a:r>
              <a:rPr lang="en-US" i="1" dirty="0" err="1" smtClean="0"/>
              <a:t>Shpetishvili</a:t>
            </a:r>
            <a:r>
              <a:rPr lang="en-US" i="1" dirty="0" smtClean="0"/>
              <a:t>), challenges they faced and dealt with.</a:t>
            </a:r>
            <a:endParaRPr lang="en-US" i="1" dirty="0"/>
          </a:p>
          <a:p>
            <a:pPr marL="201168" lvl="1" indent="0">
              <a:buNone/>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2477162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452947"/>
            <a:ext cx="10058400" cy="1270635"/>
          </a:xfrm>
        </p:spPr>
        <p:txBody>
          <a:bodyPr>
            <a:noAutofit/>
          </a:bodyPr>
          <a:lstStyle/>
          <a:p>
            <a:pPr lvl="0">
              <a:lnSpc>
                <a:spcPct val="90000"/>
              </a:lnSpc>
              <a:spcBef>
                <a:spcPts val="1200"/>
              </a:spcBef>
              <a:spcAft>
                <a:spcPts val="200"/>
              </a:spcAft>
            </a:pPr>
            <a:r>
              <a:rPr lang="en-US" sz="3600" b="1" spc="0" dirty="0" smtClean="0">
                <a:solidFill>
                  <a:prstClr val="black">
                    <a:lumMod val="75000"/>
                    <a:lumOff val="25000"/>
                  </a:prstClr>
                </a:solidFill>
              </a:rPr>
              <a:t>Entrepreneurship teachers</a:t>
            </a:r>
            <a:endParaRPr lang="en-US" sz="6600" dirty="0"/>
          </a:p>
        </p:txBody>
      </p:sp>
      <p:sp>
        <p:nvSpPr>
          <p:cNvPr id="3" name="Content Placeholder 2"/>
          <p:cNvSpPr>
            <a:spLocks noGrp="1"/>
          </p:cNvSpPr>
          <p:nvPr>
            <p:ph idx="1"/>
          </p:nvPr>
        </p:nvSpPr>
        <p:spPr/>
        <p:txBody>
          <a:bodyPr>
            <a:normAutofit fontScale="92500" lnSpcReduction="10000"/>
          </a:bodyPr>
          <a:lstStyle/>
          <a:p>
            <a:pPr marL="457200" indent="-457200">
              <a:spcBef>
                <a:spcPts val="600"/>
              </a:spcBef>
              <a:buFont typeface="Wingdings" panose="05000000000000000000" pitchFamily="2" charset="2"/>
              <a:buChar char="§"/>
            </a:pPr>
            <a:r>
              <a:rPr lang="en-US" dirty="0" smtClean="0"/>
              <a:t>Mostly </a:t>
            </a:r>
            <a:r>
              <a:rPr lang="en-US" b="1" dirty="0" smtClean="0"/>
              <a:t>women</a:t>
            </a:r>
            <a:r>
              <a:rPr lang="en-US" dirty="0" smtClean="0"/>
              <a:t> in the </a:t>
            </a:r>
            <a:r>
              <a:rPr lang="en-US" b="1" dirty="0" smtClean="0"/>
              <a:t>40-60</a:t>
            </a:r>
            <a:r>
              <a:rPr lang="en-US" dirty="0"/>
              <a:t> </a:t>
            </a:r>
            <a:r>
              <a:rPr lang="en-US" dirty="0" smtClean="0"/>
              <a:t>age bracket;</a:t>
            </a:r>
          </a:p>
          <a:p>
            <a:pPr marL="457200" indent="-457200">
              <a:spcBef>
                <a:spcPts val="600"/>
              </a:spcBef>
              <a:buFont typeface="Wingdings" panose="05000000000000000000" pitchFamily="2" charset="2"/>
              <a:buChar char="§"/>
            </a:pPr>
            <a:r>
              <a:rPr lang="en-US" dirty="0" smtClean="0"/>
              <a:t>The majority hold economics/business administration degrees received in the Soviet or early post-Soviet period;</a:t>
            </a:r>
          </a:p>
          <a:p>
            <a:pPr marL="457200" indent="-457200">
              <a:spcBef>
                <a:spcPts val="600"/>
              </a:spcBef>
              <a:buFont typeface="Wingdings" panose="05000000000000000000" pitchFamily="2" charset="2"/>
              <a:buChar char="§"/>
            </a:pPr>
            <a:r>
              <a:rPr lang="en-US" dirty="0" smtClean="0"/>
              <a:t>Lack </a:t>
            </a:r>
            <a:r>
              <a:rPr lang="en-US" b="1" dirty="0" smtClean="0"/>
              <a:t>industry </a:t>
            </a:r>
            <a:r>
              <a:rPr lang="en-US" dirty="0" smtClean="0"/>
              <a:t>or</a:t>
            </a:r>
            <a:r>
              <a:rPr lang="en-US" b="1" dirty="0" smtClean="0"/>
              <a:t> business-related experience</a:t>
            </a:r>
            <a:r>
              <a:rPr lang="en-US" dirty="0"/>
              <a:t>.</a:t>
            </a:r>
            <a:endParaRPr lang="en-US" dirty="0" smtClean="0"/>
          </a:p>
          <a:p>
            <a:pPr marL="0" indent="0">
              <a:buNone/>
            </a:pPr>
            <a:r>
              <a:rPr lang="en-US" i="1" u="sng" dirty="0" smtClean="0"/>
              <a:t>Recommendations:</a:t>
            </a:r>
          </a:p>
          <a:p>
            <a:pPr marL="457200" indent="-457200">
              <a:spcBef>
                <a:spcPts val="600"/>
              </a:spcBef>
              <a:buFont typeface="Wingdings" panose="05000000000000000000" pitchFamily="2" charset="2"/>
              <a:buChar char="§"/>
            </a:pPr>
            <a:r>
              <a:rPr lang="en-US" i="1" dirty="0" smtClean="0"/>
              <a:t>Attract new, </a:t>
            </a:r>
            <a:r>
              <a:rPr lang="en-US" b="1" i="1" dirty="0" smtClean="0"/>
              <a:t>younger</a:t>
            </a:r>
            <a:r>
              <a:rPr lang="en-US" i="1" dirty="0" smtClean="0"/>
              <a:t> teachers with </a:t>
            </a:r>
            <a:r>
              <a:rPr lang="en-US" b="1" i="1" dirty="0" smtClean="0"/>
              <a:t>business-related experience</a:t>
            </a:r>
            <a:r>
              <a:rPr lang="en-US" i="1" dirty="0" smtClean="0"/>
              <a:t> (use the </a:t>
            </a:r>
            <a:r>
              <a:rPr lang="en-US" i="1" dirty="0" smtClean="0">
                <a:solidFill>
                  <a:srgbClr val="FF0000"/>
                </a:solidFill>
              </a:rPr>
              <a:t>SSE-Riga</a:t>
            </a:r>
            <a:r>
              <a:rPr lang="en-US" i="1" dirty="0" smtClean="0"/>
              <a:t> alumni mentor club model as a source of inspiration);</a:t>
            </a:r>
            <a:endParaRPr lang="en-US" i="1" dirty="0"/>
          </a:p>
          <a:p>
            <a:pPr marL="457200" indent="-457200">
              <a:spcBef>
                <a:spcPts val="600"/>
              </a:spcBef>
              <a:buFont typeface="Wingdings" panose="05000000000000000000" pitchFamily="2" charset="2"/>
              <a:buChar char="§"/>
            </a:pPr>
            <a:r>
              <a:rPr lang="en-US" i="1" dirty="0" smtClean="0"/>
              <a:t>Engage </a:t>
            </a:r>
            <a:r>
              <a:rPr lang="en-US" b="1" i="1" dirty="0" smtClean="0"/>
              <a:t>successful alumni</a:t>
            </a:r>
            <a:r>
              <a:rPr lang="en-US" i="1" dirty="0" smtClean="0"/>
              <a:t> with entrepreneurial experience to hold </a:t>
            </a:r>
            <a:r>
              <a:rPr lang="en-US" b="1" i="1" dirty="0" smtClean="0"/>
              <a:t>master classes</a:t>
            </a:r>
            <a:r>
              <a:rPr lang="en-US" i="1" dirty="0" smtClean="0"/>
              <a:t>;</a:t>
            </a:r>
          </a:p>
          <a:p>
            <a:pPr marL="457200" indent="-457200">
              <a:spcBef>
                <a:spcPts val="600"/>
              </a:spcBef>
              <a:buFont typeface="Wingdings" panose="05000000000000000000" pitchFamily="2" charset="2"/>
              <a:buChar char="§"/>
            </a:pPr>
            <a:r>
              <a:rPr lang="en-US" i="1" dirty="0" smtClean="0"/>
              <a:t>Arrange </a:t>
            </a:r>
            <a:r>
              <a:rPr lang="en-US" b="1" i="1" dirty="0" smtClean="0"/>
              <a:t>business internships </a:t>
            </a:r>
            <a:r>
              <a:rPr lang="en-US" i="1" dirty="0" smtClean="0"/>
              <a:t>for teachers (</a:t>
            </a:r>
            <a:r>
              <a:rPr lang="en-US" i="1" dirty="0" smtClean="0">
                <a:solidFill>
                  <a:srgbClr val="FF0000"/>
                </a:solidFill>
              </a:rPr>
              <a:t>French</a:t>
            </a:r>
            <a:r>
              <a:rPr lang="en-US" i="1" dirty="0" smtClean="0"/>
              <a:t> best practice);</a:t>
            </a:r>
            <a:endParaRPr lang="en-US" i="1" dirty="0"/>
          </a:p>
          <a:p>
            <a:pPr marL="457200" indent="-457200">
              <a:spcBef>
                <a:spcPts val="600"/>
              </a:spcBef>
              <a:buFont typeface="Wingdings" panose="05000000000000000000" pitchFamily="2" charset="2"/>
              <a:buChar char="§"/>
            </a:pPr>
            <a:r>
              <a:rPr lang="en-US" i="1" dirty="0"/>
              <a:t>E</a:t>
            </a:r>
            <a:r>
              <a:rPr lang="en-US" i="1" dirty="0" smtClean="0"/>
              <a:t>ngage </a:t>
            </a:r>
            <a:r>
              <a:rPr lang="en-US" b="1" i="1" dirty="0" smtClean="0"/>
              <a:t>other teachers (</a:t>
            </a:r>
            <a:r>
              <a:rPr lang="en-US" i="1" dirty="0" smtClean="0"/>
              <a:t>farming</a:t>
            </a:r>
            <a:r>
              <a:rPr lang="en-US" i="1" dirty="0"/>
              <a:t>, </a:t>
            </a:r>
            <a:r>
              <a:rPr lang="en-US" i="1" dirty="0" smtClean="0"/>
              <a:t>hairdressing, </a:t>
            </a:r>
            <a:r>
              <a:rPr lang="en-US" i="1" dirty="0"/>
              <a:t>winemaking </a:t>
            </a:r>
            <a:r>
              <a:rPr lang="en-US" i="1" dirty="0" smtClean="0"/>
              <a:t>professionals)</a:t>
            </a:r>
            <a:r>
              <a:rPr lang="en-US" b="1" i="1" dirty="0" smtClean="0"/>
              <a:t> in the delivery of </a:t>
            </a:r>
            <a:r>
              <a:rPr lang="en-US" i="1" dirty="0" smtClean="0"/>
              <a:t>entrepreneurship training and development of business plans.</a:t>
            </a:r>
          </a:p>
          <a:p>
            <a:pPr marL="457200" indent="-457200">
              <a:spcBef>
                <a:spcPts val="600"/>
              </a:spcBef>
              <a:buFont typeface="Wingdings" panose="05000000000000000000" pitchFamily="2" charset="2"/>
              <a:buChar char="§"/>
            </a:pPr>
            <a:r>
              <a:rPr lang="en-US" i="1" dirty="0" smtClean="0"/>
              <a:t>Consider translating and adapting for the Georgian context </a:t>
            </a:r>
            <a:r>
              <a:rPr lang="en-US" b="1" i="1" dirty="0" smtClean="0"/>
              <a:t>online training modules </a:t>
            </a:r>
            <a:r>
              <a:rPr lang="en-US" i="1" dirty="0" smtClean="0"/>
              <a:t>available from e.g. the Harvard Business </a:t>
            </a:r>
            <a:r>
              <a:rPr lang="en-US" i="1" dirty="0" smtClean="0"/>
              <a:t>Publishing </a:t>
            </a:r>
            <a:r>
              <a:rPr lang="en-US" i="1" dirty="0" smtClean="0"/>
              <a:t>and the Shaw Academy (Ireland)</a:t>
            </a:r>
          </a:p>
          <a:p>
            <a:pPr marL="457200" indent="-457200">
              <a:buFont typeface="Wingdings" panose="05000000000000000000" pitchFamily="2" charset="2"/>
              <a:buChar char="§"/>
            </a:pPr>
            <a:endParaRPr lang="en-US" i="1" dirty="0"/>
          </a:p>
        </p:txBody>
      </p:sp>
    </p:spTree>
    <p:extLst>
      <p:ext uri="{BB962C8B-B14F-4D97-AF65-F5344CB8AC3E}">
        <p14:creationId xmlns:p14="http://schemas.microsoft.com/office/powerpoint/2010/main" val="3790874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1885</TotalTime>
  <Words>1864</Words>
  <Application>Microsoft Office PowerPoint</Application>
  <PresentationFormat>Widescreen</PresentationFormat>
  <Paragraphs>179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Courier New</vt:lpstr>
      <vt:lpstr>Times New Roman</vt:lpstr>
      <vt:lpstr>Wingdings</vt:lpstr>
      <vt:lpstr>Retrospect</vt:lpstr>
      <vt:lpstr>Entrepreneurial education in the Georgian VET system: current status and way forward</vt:lpstr>
      <vt:lpstr>Introduction</vt:lpstr>
      <vt:lpstr>Why entrepreneurial training? </vt:lpstr>
      <vt:lpstr>Post-secondary vocational training is not an attractive option for Georgian youth</vt:lpstr>
      <vt:lpstr>Entrepreneurial training is relevant for a very small share of VET college population</vt:lpstr>
      <vt:lpstr>Entrepreneurship training in Georgia’s VET system </vt:lpstr>
      <vt:lpstr>What is being taught: </vt:lpstr>
      <vt:lpstr>What materials are used?</vt:lpstr>
      <vt:lpstr>Entrepreneurship teachers</vt:lpstr>
      <vt:lpstr>How is the module taught?</vt:lpstr>
      <vt:lpstr>Complementary and follow up activities </vt:lpstr>
      <vt:lpstr>The role of the private sector:</vt:lpstr>
      <vt:lpstr>Our Big Ideas for Improvement</vt:lpstr>
      <vt:lpstr>“Best pedagogical practice competitions” to encourage greater experimentation, horizontal learning and networking</vt:lpstr>
      <vt:lpstr>Engaging students in running mini-companies</vt:lpstr>
      <vt:lpstr>The law on LEPL</vt:lpstr>
      <vt:lpstr>Selection and incubation of talented entrepreneurs (based on the Hungarian model)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Tamta Maridashvili</dc:creator>
  <cp:lastModifiedBy>Tamta Maridashvili</cp:lastModifiedBy>
  <cp:revision>178</cp:revision>
  <dcterms:created xsi:type="dcterms:W3CDTF">2016-09-01T07:21:11Z</dcterms:created>
  <dcterms:modified xsi:type="dcterms:W3CDTF">2016-09-14T11:07:15Z</dcterms:modified>
</cp:coreProperties>
</file>